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25"/>
  </p:notesMasterIdLst>
  <p:sldIdLst>
    <p:sldId id="264" r:id="rId2"/>
    <p:sldId id="265" r:id="rId3"/>
    <p:sldId id="303" r:id="rId4"/>
    <p:sldId id="281" r:id="rId5"/>
    <p:sldId id="282" r:id="rId6"/>
    <p:sldId id="304" r:id="rId7"/>
    <p:sldId id="330" r:id="rId8"/>
    <p:sldId id="331" r:id="rId9"/>
    <p:sldId id="284" r:id="rId10"/>
    <p:sldId id="329" r:id="rId11"/>
    <p:sldId id="285" r:id="rId12"/>
    <p:sldId id="286" r:id="rId13"/>
    <p:sldId id="287" r:id="rId14"/>
    <p:sldId id="288" r:id="rId15"/>
    <p:sldId id="290" r:id="rId16"/>
    <p:sldId id="305" r:id="rId17"/>
    <p:sldId id="294" r:id="rId18"/>
    <p:sldId id="295" r:id="rId19"/>
    <p:sldId id="297" r:id="rId20"/>
    <p:sldId id="298" r:id="rId21"/>
    <p:sldId id="306" r:id="rId22"/>
    <p:sldId id="301" r:id="rId23"/>
    <p:sldId id="308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4ADD4"/>
    <a:srgbClr val="AA1A84"/>
    <a:srgbClr val="CC4B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2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F90BC-B506-4944-94E0-74770609E595}" type="datetimeFigureOut">
              <a:rPr lang="zh-CN" altLang="en-US" smtClean="0"/>
              <a:t>2019-8-22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3EF182-2FCB-4867-99A2-224514D135E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EF182-2FCB-4867-99A2-224514D135E8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EF182-2FCB-4867-99A2-224514D135E8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EF182-2FCB-4867-99A2-224514D135E8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EF182-2FCB-4867-99A2-224514D135E8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EF182-2FCB-4867-99A2-224514D135E8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EF182-2FCB-4867-99A2-224514D135E8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EF182-2FCB-4867-99A2-224514D135E8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EF182-2FCB-4867-99A2-224514D135E8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EF182-2FCB-4867-99A2-224514D135E8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EF182-2FCB-4867-99A2-224514D135E8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EF182-2FCB-4867-99A2-224514D135E8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EF182-2FCB-4867-99A2-224514D135E8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EF182-2FCB-4867-99A2-224514D135E8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EF182-2FCB-4867-99A2-224514D135E8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EF182-2FCB-4867-99A2-224514D135E8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EF182-2FCB-4867-99A2-224514D135E8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EF182-2FCB-4867-99A2-224514D135E8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EF182-2FCB-4867-99A2-224514D135E8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EF182-2FCB-4867-99A2-224514D135E8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EF182-2FCB-4867-99A2-224514D135E8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EF182-2FCB-4867-99A2-224514D135E8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EF182-2FCB-4867-99A2-224514D135E8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EF182-2FCB-4867-99A2-224514D135E8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节标题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636349" y="2624071"/>
            <a:ext cx="7860325" cy="428625"/>
          </a:xfrm>
        </p:spPr>
        <p:txBody>
          <a:bodyPr anchor="ctr">
            <a:normAutofit/>
          </a:bodyPr>
          <a:lstStyle>
            <a:lvl1pPr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单击此处添加幻灯片章节标题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636349" y="3142297"/>
            <a:ext cx="7860325" cy="1095375"/>
          </a:xfrm>
        </p:spPr>
        <p:txBody>
          <a:bodyPr anchor="t"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grpSp>
        <p:nvGrpSpPr>
          <p:cNvPr id="45" name="组合 44"/>
          <p:cNvGrpSpPr/>
          <p:nvPr/>
        </p:nvGrpSpPr>
        <p:grpSpPr>
          <a:xfrm>
            <a:off x="760822" y="1885950"/>
            <a:ext cx="2727446" cy="2463919"/>
            <a:chOff x="423090" y="994900"/>
            <a:chExt cx="5333987" cy="4818615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9400" y="994900"/>
              <a:ext cx="4634944" cy="4628714"/>
            </a:xfrm>
            <a:prstGeom prst="rect">
              <a:avLst/>
            </a:prstGeom>
          </p:spPr>
        </p:pic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090" y="2857547"/>
              <a:ext cx="5333987" cy="2955968"/>
            </a:xfrm>
            <a:prstGeom prst="rect">
              <a:avLst/>
            </a:prstGeom>
          </p:spPr>
        </p:pic>
      </p:grp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t>2019-8-22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1" name="日期占位符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t>2019-8-22</a:t>
            </a:fld>
            <a:endParaRPr lang="zh-CN" altLang="en-US"/>
          </a:p>
        </p:txBody>
      </p:sp>
      <p:sp>
        <p:nvSpPr>
          <p:cNvPr id="12" name="页脚占位符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45"/>
          <p:cNvSpPr/>
          <p:nvPr userDrawn="1"/>
        </p:nvSpPr>
        <p:spPr>
          <a:xfrm>
            <a:off x="695324" y="1028700"/>
            <a:ext cx="10825163" cy="8767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t>2019-8-22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 userDrawn="1"/>
        </p:nvSpPr>
        <p:spPr>
          <a:xfrm>
            <a:off x="1305719" y="1047540"/>
            <a:ext cx="1989931" cy="514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版权声明</a:t>
            </a:r>
            <a:b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感谢您下载平台上提供的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在熊猫办公出售的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模板是免版税类（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Royalty-Free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）正版受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中国人民共和国著作法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世界版权公约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的保护，作品的所有权、版权和著作权归熊猫办公所有，您下载的是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模板素材的使用权。</a:t>
            </a:r>
            <a:b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不得将熊猫办公的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100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末尾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t>2019-8-22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82717" y="6240463"/>
            <a:ext cx="2886075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标题 1"/>
          <p:cNvSpPr txBox="1"/>
          <p:nvPr userDrawn="1"/>
        </p:nvSpPr>
        <p:spPr>
          <a:xfrm>
            <a:off x="1513884" y="1399501"/>
            <a:ext cx="1989931" cy="514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版权声明</a:t>
            </a:r>
            <a:b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感谢您下载平台上提供的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在熊猫办公出售的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模板是免版税类（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Royalty-Free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）正版受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中国人民共和国著作法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世界版权公约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的保护，作品的所有权、版权和著作权归熊猫办公所有，您下载的是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模板素材的使用权。</a:t>
            </a:r>
            <a:b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不得将熊猫办公的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100" dirty="0">
              <a:solidFill>
                <a:schemeClr val="bg1"/>
              </a:solidFill>
            </a:endParaRPr>
          </a:p>
        </p:txBody>
      </p:sp>
      <p:sp>
        <p:nvSpPr>
          <p:cNvPr id="7" name="标题 1"/>
          <p:cNvSpPr txBox="1"/>
          <p:nvPr userDrawn="1"/>
        </p:nvSpPr>
        <p:spPr>
          <a:xfrm>
            <a:off x="10041653" y="5531774"/>
            <a:ext cx="1989931" cy="708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版权声明</a:t>
            </a:r>
            <a:b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感谢您下载平台上提供的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在熊猫办公出售的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模板是免版税类（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Royalty-Free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）正版受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中国人民共和国著作法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世界版权公约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的保护，作品的所有权、版权和著作权归熊猫办公所有，您下载的是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模板素材的使用权。</a:t>
            </a:r>
            <a:b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不得将熊猫办公的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9925" y="1"/>
            <a:ext cx="9399850" cy="9205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6058" y="1125538"/>
            <a:ext cx="10859191" cy="5011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9D9C7-5DC6-4263-87FF-7C99F6FB63C3}" type="datetime1">
              <a:rPr lang="zh-CN" altLang="en-US" smtClean="0"/>
              <a:t>2019-8-22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6058" y="6240463"/>
            <a:ext cx="4114800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dirty="0"/>
              <a:t>www.islide.cc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39174" y="6240463"/>
            <a:ext cx="2886075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5.jpe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15.xml"/><Relationship Id="rId18" Type="http://schemas.openxmlformats.org/officeDocument/2006/relationships/tags" Target="../tags/tag20.xml"/><Relationship Id="rId26" Type="http://schemas.openxmlformats.org/officeDocument/2006/relationships/tags" Target="../tags/tag28.xml"/><Relationship Id="rId39" Type="http://schemas.openxmlformats.org/officeDocument/2006/relationships/tags" Target="../tags/tag41.xml"/><Relationship Id="rId21" Type="http://schemas.openxmlformats.org/officeDocument/2006/relationships/tags" Target="../tags/tag23.xml"/><Relationship Id="rId34" Type="http://schemas.openxmlformats.org/officeDocument/2006/relationships/tags" Target="../tags/tag36.xml"/><Relationship Id="rId42" Type="http://schemas.openxmlformats.org/officeDocument/2006/relationships/slideLayout" Target="../slideLayouts/slideLayout6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tags" Target="../tags/tag22.xml"/><Relationship Id="rId29" Type="http://schemas.openxmlformats.org/officeDocument/2006/relationships/tags" Target="../tags/tag31.xml"/><Relationship Id="rId41" Type="http://schemas.openxmlformats.org/officeDocument/2006/relationships/tags" Target="../tags/tag43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tags" Target="../tags/tag26.xml"/><Relationship Id="rId32" Type="http://schemas.openxmlformats.org/officeDocument/2006/relationships/tags" Target="../tags/tag34.xml"/><Relationship Id="rId37" Type="http://schemas.openxmlformats.org/officeDocument/2006/relationships/tags" Target="../tags/tag39.xml"/><Relationship Id="rId40" Type="http://schemas.openxmlformats.org/officeDocument/2006/relationships/tags" Target="../tags/tag42.xml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tags" Target="../tags/tag25.xml"/><Relationship Id="rId28" Type="http://schemas.openxmlformats.org/officeDocument/2006/relationships/tags" Target="../tags/tag30.xml"/><Relationship Id="rId36" Type="http://schemas.openxmlformats.org/officeDocument/2006/relationships/tags" Target="../tags/tag38.xml"/><Relationship Id="rId10" Type="http://schemas.openxmlformats.org/officeDocument/2006/relationships/tags" Target="../tags/tag12.xml"/><Relationship Id="rId19" Type="http://schemas.openxmlformats.org/officeDocument/2006/relationships/tags" Target="../tags/tag21.xml"/><Relationship Id="rId31" Type="http://schemas.openxmlformats.org/officeDocument/2006/relationships/tags" Target="../tags/tag33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tags" Target="../tags/tag24.xml"/><Relationship Id="rId27" Type="http://schemas.openxmlformats.org/officeDocument/2006/relationships/tags" Target="../tags/tag29.xml"/><Relationship Id="rId30" Type="http://schemas.openxmlformats.org/officeDocument/2006/relationships/tags" Target="../tags/tag32.xml"/><Relationship Id="rId35" Type="http://schemas.openxmlformats.org/officeDocument/2006/relationships/tags" Target="../tags/tag37.xml"/><Relationship Id="rId43" Type="http://schemas.openxmlformats.org/officeDocument/2006/relationships/notesSlide" Target="../notesSlides/notesSlide12.xml"/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5" Type="http://schemas.openxmlformats.org/officeDocument/2006/relationships/tags" Target="../tags/tag27.xml"/><Relationship Id="rId33" Type="http://schemas.openxmlformats.org/officeDocument/2006/relationships/tags" Target="../tags/tag35.xml"/><Relationship Id="rId38" Type="http://schemas.openxmlformats.org/officeDocument/2006/relationships/tags" Target="../tags/tag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励志正能量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83426" y="-943808"/>
            <a:ext cx="609600" cy="6096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任意多边形: 形状 14"/>
          <p:cNvSpPr/>
          <p:nvPr/>
        </p:nvSpPr>
        <p:spPr>
          <a:xfrm>
            <a:off x="933450" y="7274"/>
            <a:ext cx="3341080" cy="6876916"/>
          </a:xfrm>
          <a:custGeom>
            <a:avLst/>
            <a:gdLst>
              <a:gd name="connsiteX0" fmla="*/ 49548 w 3341080"/>
              <a:gd name="connsiteY0" fmla="*/ 0 h 6876916"/>
              <a:gd name="connsiteX1" fmla="*/ 945960 w 3341080"/>
              <a:gd name="connsiteY1" fmla="*/ 0 h 6876916"/>
              <a:gd name="connsiteX2" fmla="*/ 3341080 w 3341080"/>
              <a:gd name="connsiteY2" fmla="*/ 2941958 h 6876916"/>
              <a:gd name="connsiteX3" fmla="*/ 137534 w 3341080"/>
              <a:gd name="connsiteY3" fmla="*/ 6876916 h 6876916"/>
              <a:gd name="connsiteX4" fmla="*/ 0 w 3341080"/>
              <a:gd name="connsiteY4" fmla="*/ 6707982 h 6876916"/>
              <a:gd name="connsiteX5" fmla="*/ 0 w 3341080"/>
              <a:gd name="connsiteY5" fmla="*/ 5975643 h 6876916"/>
              <a:gd name="connsiteX6" fmla="*/ 2457233 w 3341080"/>
              <a:gd name="connsiteY6" fmla="*/ 2957391 h 6876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1080" h="6876916">
                <a:moveTo>
                  <a:pt x="49548" y="0"/>
                </a:moveTo>
                <a:lnTo>
                  <a:pt x="945960" y="0"/>
                </a:lnTo>
                <a:lnTo>
                  <a:pt x="3341080" y="2941958"/>
                </a:lnTo>
                <a:lnTo>
                  <a:pt x="137534" y="6876916"/>
                </a:lnTo>
                <a:lnTo>
                  <a:pt x="0" y="6707982"/>
                </a:lnTo>
                <a:lnTo>
                  <a:pt x="0" y="5975643"/>
                </a:lnTo>
                <a:lnTo>
                  <a:pt x="2457233" y="295739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7000"/>
                  <a:alpha val="31000"/>
                </a:schemeClr>
              </a:gs>
              <a:gs pos="86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0" y="0"/>
            <a:ext cx="2753435" cy="6008649"/>
          </a:xfrm>
          <a:custGeom>
            <a:avLst/>
            <a:gdLst>
              <a:gd name="connsiteX0" fmla="*/ 0 w 2753435"/>
              <a:gd name="connsiteY0" fmla="*/ 0 h 6008649"/>
              <a:gd name="connsiteX1" fmla="*/ 231185 w 2753435"/>
              <a:gd name="connsiteY1" fmla="*/ 0 h 6008649"/>
              <a:gd name="connsiteX2" fmla="*/ 2753435 w 2753435"/>
              <a:gd name="connsiteY2" fmla="*/ 2935745 h 6008649"/>
              <a:gd name="connsiteX3" fmla="*/ 113344 w 2753435"/>
              <a:gd name="connsiteY3" fmla="*/ 6008649 h 6008649"/>
              <a:gd name="connsiteX4" fmla="*/ 0 w 2753435"/>
              <a:gd name="connsiteY4" fmla="*/ 5876724 h 600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3435" h="6008649">
                <a:moveTo>
                  <a:pt x="0" y="0"/>
                </a:moveTo>
                <a:lnTo>
                  <a:pt x="231185" y="0"/>
                </a:lnTo>
                <a:lnTo>
                  <a:pt x="2753435" y="2935745"/>
                </a:lnTo>
                <a:lnTo>
                  <a:pt x="113344" y="6008649"/>
                </a:lnTo>
                <a:lnTo>
                  <a:pt x="0" y="5876724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0" y="5656378"/>
            <a:ext cx="12192000" cy="12435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86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标题 14"/>
          <p:cNvSpPr txBox="1"/>
          <p:nvPr/>
        </p:nvSpPr>
        <p:spPr>
          <a:xfrm>
            <a:off x="5511165" y="4135120"/>
            <a:ext cx="6282055" cy="11290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zh-CN" altLang="en-US" sz="5500" dirty="0">
                <a:solidFill>
                  <a:schemeClr val="bg1"/>
                </a:solidFill>
              </a:rPr>
              <a:t>如何实现团队协作</a:t>
            </a:r>
          </a:p>
        </p:txBody>
      </p:sp>
      <p:sp>
        <p:nvSpPr>
          <p:cNvPr id="21" name="矩形 20"/>
          <p:cNvSpPr/>
          <p:nvPr/>
        </p:nvSpPr>
        <p:spPr>
          <a:xfrm>
            <a:off x="7026320" y="5263764"/>
            <a:ext cx="499422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50" spc="300" dirty="0">
                <a:solidFill>
                  <a:schemeClr val="bg1"/>
                </a:solidFill>
                <a:latin typeface="+mn-ea"/>
              </a:rPr>
              <a:t>TEAM BUILDING MANAGEMENT TRAINING</a:t>
            </a:r>
            <a:endParaRPr lang="zh-CN" altLang="en-US" sz="1250" spc="3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06230" y="2344082"/>
            <a:ext cx="1790875" cy="1670396"/>
            <a:chOff x="206230" y="2344082"/>
            <a:chExt cx="1790875" cy="1670396"/>
          </a:xfrm>
        </p:grpSpPr>
        <p:sp>
          <p:nvSpPr>
            <p:cNvPr id="23" name="矩形 22"/>
            <p:cNvSpPr/>
            <p:nvPr/>
          </p:nvSpPr>
          <p:spPr>
            <a:xfrm>
              <a:off x="206230" y="2344082"/>
              <a:ext cx="1790875" cy="9387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5500" b="1" dirty="0">
                  <a:solidFill>
                    <a:schemeClr val="bg1"/>
                  </a:solidFill>
                </a:rPr>
                <a:t>团</a:t>
              </a:r>
              <a:r>
                <a:rPr lang="en-US" altLang="zh-CN" sz="5500" b="1" dirty="0">
                  <a:solidFill>
                    <a:schemeClr val="bg1"/>
                  </a:solidFill>
                </a:rPr>
                <a:t> </a:t>
              </a:r>
              <a:r>
                <a:rPr lang="zh-CN" altLang="en-US" sz="5500" b="1" dirty="0">
                  <a:solidFill>
                    <a:schemeClr val="bg1"/>
                  </a:solidFill>
                </a:rPr>
                <a:t>队</a:t>
              </a:r>
              <a:endParaRPr lang="zh-CN" altLang="en-US" sz="5500" b="1" dirty="0"/>
            </a:p>
          </p:txBody>
        </p:sp>
        <p:sp>
          <p:nvSpPr>
            <p:cNvPr id="24" name="矩形 23"/>
            <p:cNvSpPr/>
            <p:nvPr/>
          </p:nvSpPr>
          <p:spPr>
            <a:xfrm>
              <a:off x="220977" y="3275814"/>
              <a:ext cx="1748492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200" b="1" dirty="0">
                  <a:solidFill>
                    <a:schemeClr val="bg1">
                      <a:lumMod val="75000"/>
                    </a:schemeClr>
                  </a:solidFill>
                  <a:latin typeface="+mn-ea"/>
                </a:rPr>
                <a:t>TAEM</a:t>
              </a:r>
              <a:endParaRPr lang="zh-CN" altLang="en-US" sz="4200" b="1" dirty="0">
                <a:solidFill>
                  <a:schemeClr val="bg1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1007808" y="2728452"/>
              <a:ext cx="144000" cy="10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5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8" grpId="0" animBg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3" name="Oval 6"/>
          <p:cNvSpPr>
            <a:spLocks noChangeArrowheads="1"/>
          </p:cNvSpPr>
          <p:nvPr/>
        </p:nvSpPr>
        <p:spPr bwMode="auto">
          <a:xfrm>
            <a:off x="4099943" y="2174852"/>
            <a:ext cx="1418533" cy="1409497"/>
          </a:xfrm>
          <a:prstGeom prst="ellipse">
            <a:avLst/>
          </a:prstGeom>
          <a:noFill/>
          <a:ln w="12700" cap="flat">
            <a:solidFill>
              <a:schemeClr val="accent1">
                <a:lumMod val="60000"/>
                <a:lumOff val="40000"/>
              </a:schemeClr>
            </a:solidFill>
            <a:prstDash val="dashDot"/>
            <a:miter lim="800000"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8188" tIns="44094" rIns="88188" bIns="44094" numCol="1" anchor="t" anchorCtr="0" compatLnSpc="1"/>
          <a:lstStyle/>
          <a:p>
            <a:endParaRPr lang="zh-CN" altLang="en-US" sz="1245" dirty="0">
              <a:latin typeface="Impact" panose="020B0806030902050204" pitchFamily="34" charset="0"/>
            </a:endParaRPr>
          </a:p>
        </p:txBody>
      </p:sp>
      <p:sp>
        <p:nvSpPr>
          <p:cNvPr id="4" name="Freeform 7"/>
          <p:cNvSpPr/>
          <p:nvPr/>
        </p:nvSpPr>
        <p:spPr bwMode="auto">
          <a:xfrm>
            <a:off x="4569776" y="2635651"/>
            <a:ext cx="948701" cy="948699"/>
          </a:xfrm>
          <a:custGeom>
            <a:avLst/>
            <a:gdLst>
              <a:gd name="T0" fmla="*/ 45 w 89"/>
              <a:gd name="T1" fmla="*/ 0 h 89"/>
              <a:gd name="T2" fmla="*/ 89 w 89"/>
              <a:gd name="T3" fmla="*/ 44 h 89"/>
              <a:gd name="T4" fmla="*/ 89 w 89"/>
              <a:gd name="T5" fmla="*/ 44 h 89"/>
              <a:gd name="T6" fmla="*/ 89 w 89"/>
              <a:gd name="T7" fmla="*/ 45 h 89"/>
              <a:gd name="T8" fmla="*/ 89 w 89"/>
              <a:gd name="T9" fmla="*/ 89 h 89"/>
              <a:gd name="T10" fmla="*/ 45 w 89"/>
              <a:gd name="T11" fmla="*/ 89 h 89"/>
              <a:gd name="T12" fmla="*/ 45 w 89"/>
              <a:gd name="T13" fmla="*/ 89 h 89"/>
              <a:gd name="T14" fmla="*/ 45 w 89"/>
              <a:gd name="T15" fmla="*/ 89 h 89"/>
              <a:gd name="T16" fmla="*/ 0 w 89"/>
              <a:gd name="T17" fmla="*/ 45 h 89"/>
              <a:gd name="T18" fmla="*/ 45 w 89"/>
              <a:gd name="T19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9" h="89">
                <a:moveTo>
                  <a:pt x="45" y="0"/>
                </a:moveTo>
                <a:cubicBezTo>
                  <a:pt x="69" y="0"/>
                  <a:pt x="89" y="20"/>
                  <a:pt x="89" y="44"/>
                </a:cubicBezTo>
                <a:cubicBezTo>
                  <a:pt x="89" y="44"/>
                  <a:pt x="89" y="44"/>
                  <a:pt x="89" y="44"/>
                </a:cubicBezTo>
                <a:cubicBezTo>
                  <a:pt x="89" y="45"/>
                  <a:pt x="89" y="45"/>
                  <a:pt x="89" y="45"/>
                </a:cubicBezTo>
                <a:cubicBezTo>
                  <a:pt x="89" y="89"/>
                  <a:pt x="89" y="89"/>
                  <a:pt x="89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20" y="89"/>
                  <a:pt x="0" y="69"/>
                  <a:pt x="0" y="45"/>
                </a:cubicBezTo>
                <a:cubicBezTo>
                  <a:pt x="0" y="20"/>
                  <a:pt x="20" y="0"/>
                  <a:pt x="45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4" cap="flat">
            <a:noFill/>
            <a:prstDash val="solid"/>
            <a:miter lim="800000"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88188" tIns="44094" rIns="88188" bIns="44094" numCol="1" anchor="ctr" anchorCtr="0" compatLnSpc="1"/>
          <a:lstStyle/>
          <a:p>
            <a:pPr algn="ctr"/>
            <a:r>
              <a:rPr lang="en-US" altLang="zh-CN" sz="2315" dirty="0">
                <a:solidFill>
                  <a:schemeClr val="bg1"/>
                </a:solidFill>
                <a:latin typeface="Impact" panose="020B0806030902050204" pitchFamily="34" charset="0"/>
              </a:rPr>
              <a:t>30 %</a:t>
            </a:r>
            <a:endParaRPr lang="zh-CN" altLang="en-US" sz="2315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5617863" y="2174852"/>
            <a:ext cx="1404981" cy="140949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4" cap="flat">
            <a:noFill/>
            <a:prstDash val="solid"/>
            <a:miter lim="800000"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88188" tIns="44094" rIns="88188" bIns="44094" numCol="1" anchor="ctr" anchorCtr="0" compatLnSpc="1"/>
          <a:lstStyle/>
          <a:p>
            <a:pPr algn="ctr"/>
            <a:r>
              <a:rPr lang="en-US" altLang="zh-CN" sz="3470" dirty="0">
                <a:solidFill>
                  <a:schemeClr val="bg1"/>
                </a:solidFill>
                <a:latin typeface="Impact" panose="020B0806030902050204" pitchFamily="34" charset="0"/>
              </a:rPr>
              <a:t>50 %</a:t>
            </a:r>
            <a:endParaRPr lang="zh-CN" altLang="en-US" sz="347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6" name="Freeform 9"/>
          <p:cNvSpPr/>
          <p:nvPr/>
        </p:nvSpPr>
        <p:spPr bwMode="auto">
          <a:xfrm>
            <a:off x="5626898" y="3692772"/>
            <a:ext cx="831241" cy="83124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4" cap="flat">
            <a:noFill/>
            <a:prstDash val="solid"/>
            <a:miter lim="800000"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88188" tIns="44094" rIns="88188" bIns="44094" numCol="1" anchor="ctr" anchorCtr="0" compatLnSpc="1"/>
          <a:lstStyle/>
          <a:p>
            <a:pPr algn="ctr"/>
            <a:r>
              <a:rPr lang="en-US" altLang="zh-CN" sz="1930" dirty="0">
                <a:solidFill>
                  <a:schemeClr val="bg1"/>
                </a:solidFill>
                <a:latin typeface="Impact" panose="020B0806030902050204" pitchFamily="34" charset="0"/>
              </a:rPr>
              <a:t>25 %</a:t>
            </a:r>
            <a:endParaRPr lang="zh-CN" altLang="en-US" sz="193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7" name="Freeform 10"/>
          <p:cNvSpPr/>
          <p:nvPr/>
        </p:nvSpPr>
        <p:spPr bwMode="auto">
          <a:xfrm>
            <a:off x="4036618" y="3692771"/>
            <a:ext cx="1504447" cy="1494866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4" cap="flat">
            <a:noFill/>
            <a:prstDash val="solid"/>
            <a:miter lim="800000"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88188" tIns="44094" rIns="88188" bIns="44094" numCol="1" anchor="ctr" anchorCtr="0" compatLnSpc="1"/>
          <a:lstStyle/>
          <a:p>
            <a:pPr algn="ctr"/>
            <a:r>
              <a:rPr lang="en-US" altLang="zh-CN" sz="3855" dirty="0">
                <a:solidFill>
                  <a:schemeClr val="bg1"/>
                </a:solidFill>
                <a:latin typeface="Impact" panose="020B0806030902050204" pitchFamily="34" charset="0"/>
              </a:rPr>
              <a:t>60 %</a:t>
            </a:r>
            <a:endParaRPr lang="zh-CN" altLang="en-US" sz="3855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8" name="TextBox 23"/>
          <p:cNvSpPr txBox="1"/>
          <p:nvPr/>
        </p:nvSpPr>
        <p:spPr>
          <a:xfrm>
            <a:off x="7383028" y="4752551"/>
            <a:ext cx="3194569" cy="65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有目标有考核就能实现“运筹帷握、决胜千里、百战不殆”。 </a:t>
            </a:r>
          </a:p>
        </p:txBody>
      </p:sp>
      <p:sp>
        <p:nvSpPr>
          <p:cNvPr id="9" name="TextBox 25"/>
          <p:cNvSpPr txBox="1"/>
          <p:nvPr/>
        </p:nvSpPr>
        <p:spPr>
          <a:xfrm>
            <a:off x="903069" y="2825942"/>
            <a:ext cx="2994655" cy="65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1" spc="3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考核</a:t>
            </a:r>
            <a:r>
              <a:rPr lang="zh-CN" altLang="en-US" sz="14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的关键指标应该是：精简、明确、直接、便于考核</a:t>
            </a:r>
          </a:p>
        </p:txBody>
      </p:sp>
      <p:sp>
        <p:nvSpPr>
          <p:cNvPr id="10" name="TextBox 27"/>
          <p:cNvSpPr txBox="1"/>
          <p:nvPr/>
        </p:nvSpPr>
        <p:spPr>
          <a:xfrm>
            <a:off x="7226891" y="3637157"/>
            <a:ext cx="3194569" cy="929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1" spc="3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考核的执行</a:t>
            </a:r>
            <a:r>
              <a:rPr lang="zh-CN" altLang="en-US" sz="14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应“公开、公平、公正”，重铺垫、重答疑、重跟踪；</a:t>
            </a:r>
          </a:p>
        </p:txBody>
      </p:sp>
      <p:sp>
        <p:nvSpPr>
          <p:cNvPr id="11" name="TextBox 29"/>
          <p:cNvSpPr txBox="1"/>
          <p:nvPr/>
        </p:nvSpPr>
        <p:spPr>
          <a:xfrm>
            <a:off x="903069" y="4290391"/>
            <a:ext cx="2994655" cy="370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1" spc="3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考核</a:t>
            </a:r>
            <a:r>
              <a:rPr lang="zh-CN" altLang="en-US" sz="14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的落实要坚决，赏信罚必；</a:t>
            </a:r>
          </a:p>
        </p:txBody>
      </p:sp>
      <p:sp>
        <p:nvSpPr>
          <p:cNvPr id="12" name="TextBox 31"/>
          <p:cNvSpPr txBox="1"/>
          <p:nvPr/>
        </p:nvSpPr>
        <p:spPr>
          <a:xfrm>
            <a:off x="7067876" y="2069139"/>
            <a:ext cx="4257244" cy="929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1" spc="3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考核指标</a:t>
            </a:r>
            <a:r>
              <a:rPr lang="zh-CN" altLang="en-US" sz="14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的制订应考虑其成长性和可实现性，不要让被考核人感觉到考核是头上的“箍”，从而产生敌对和反感情绪；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0" y="88489"/>
            <a:ext cx="12211078" cy="1063159"/>
            <a:chOff x="0" y="88489"/>
            <a:chExt cx="12211078" cy="1063159"/>
          </a:xfrm>
        </p:grpSpPr>
        <p:grpSp>
          <p:nvGrpSpPr>
            <p:cNvPr id="19" name="组合 18"/>
            <p:cNvGrpSpPr/>
            <p:nvPr/>
          </p:nvGrpSpPr>
          <p:grpSpPr>
            <a:xfrm>
              <a:off x="1445937" y="88489"/>
              <a:ext cx="9906236" cy="553998"/>
              <a:chOff x="-4738321" y="-129176"/>
              <a:chExt cx="9660329" cy="549691"/>
            </a:xfrm>
          </p:grpSpPr>
          <p:sp>
            <p:nvSpPr>
              <p:cNvPr id="20" name="Text Box 7"/>
              <p:cNvSpPr txBox="1">
                <a:spLocks noChangeArrowheads="1"/>
              </p:cNvSpPr>
              <p:nvPr/>
            </p:nvSpPr>
            <p:spPr bwMode="auto">
              <a:xfrm>
                <a:off x="-369298" y="144166"/>
                <a:ext cx="5291306" cy="21412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46078" tIns="23040" rIns="46078" bIns="23040">
                <a:spAutoFit/>
              </a:bodyPr>
              <a:lstStyle/>
              <a:p>
                <a:pPr defTabSz="1096645"/>
                <a:r>
                  <a:rPr lang="en-US" sz="1100" b="1" spc="300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en Sans" pitchFamily="34" charset="0"/>
                  </a:rPr>
                  <a:t>HOW TO BUILD A HIGHEFFICIENT TEAM</a:t>
                </a:r>
                <a:endParaRPr lang="en-CA" sz="1100" b="1" spc="300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-4738321" y="-129176"/>
                <a:ext cx="4487240" cy="5496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1096645"/>
                <a:r>
                  <a:rPr lang="zh-CN" altLang="en-US" sz="3000" b="1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en Sans" pitchFamily="34" charset="0"/>
                  </a:rPr>
                  <a:t>如何打造一支高效的团队</a:t>
                </a:r>
                <a:endParaRPr lang="en-CA" altLang="zh-CN" sz="3000" b="1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0" y="368058"/>
              <a:ext cx="12211078" cy="783590"/>
              <a:chOff x="0" y="368058"/>
              <a:chExt cx="12211078" cy="783590"/>
            </a:xfrm>
          </p:grpSpPr>
          <p:sp>
            <p:nvSpPr>
              <p:cNvPr id="23" name="矩形 22"/>
              <p:cNvSpPr/>
              <p:nvPr/>
            </p:nvSpPr>
            <p:spPr>
              <a:xfrm>
                <a:off x="1519078" y="679927"/>
                <a:ext cx="10692000" cy="144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0" y="677832"/>
                <a:ext cx="828000" cy="144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940207" y="368058"/>
                <a:ext cx="552780" cy="783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4500" b="1" spc="408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en Sans" pitchFamily="34" charset="0"/>
                  </a:rPr>
                  <a:t>2</a:t>
                </a:r>
                <a:endParaRPr lang="zh-CN" altLang="en-US" sz="450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6" name="Freeform 9"/>
          <p:cNvSpPr/>
          <p:nvPr/>
        </p:nvSpPr>
        <p:spPr bwMode="auto">
          <a:xfrm>
            <a:off x="6123841" y="4546480"/>
            <a:ext cx="900000" cy="828000"/>
          </a:xfrm>
          <a:prstGeom prst="homePlate">
            <a:avLst/>
          </a:prstGeom>
          <a:solidFill>
            <a:schemeClr val="accent2">
              <a:lumMod val="75000"/>
            </a:schemeClr>
          </a:solidFill>
          <a:ln w="4" cap="flat">
            <a:noFill/>
            <a:prstDash val="solid"/>
            <a:miter lim="800000"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88188" tIns="44094" rIns="88188" bIns="44094" numCol="1" anchor="ctr" anchorCtr="0" compatLnSpc="1"/>
          <a:lstStyle/>
          <a:p>
            <a:pPr algn="ctr"/>
            <a:r>
              <a:rPr lang="en-US" altLang="zh-CN" sz="1930" dirty="0" smtClean="0">
                <a:solidFill>
                  <a:schemeClr val="bg1"/>
                </a:solidFill>
                <a:latin typeface="Impact" panose="020B0806030902050204" pitchFamily="34" charset="0"/>
              </a:rPr>
              <a:t>35%</a:t>
            </a:r>
            <a:endParaRPr lang="zh-CN" altLang="en-US" sz="193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checker/>
      </p:transition>
    </mc:Choice>
    <mc:Fallback xmlns="">
      <p:transition spd="slow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9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/>
      <p:bldP spid="8" grpId="0"/>
      <p:bldP spid="9" grpId="0"/>
      <p:bldP spid="10" grpId="0"/>
      <p:bldP spid="11" grpId="0"/>
      <p:bldP spid="12" grpId="0"/>
      <p:bldP spid="2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8639174" y="6240463"/>
            <a:ext cx="2886075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3" name="AutoShape 20"/>
          <p:cNvSpPr/>
          <p:nvPr/>
        </p:nvSpPr>
        <p:spPr bwMode="auto">
          <a:xfrm>
            <a:off x="5374468" y="5239266"/>
            <a:ext cx="1848286" cy="6372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lIns="0" tIns="0" rIns="0" bIns="0"/>
          <a:lstStyle/>
          <a:p>
            <a:pPr marL="285750" indent="-285750">
              <a:lnSpc>
                <a:spcPct val="120000"/>
              </a:lnSpc>
              <a:spcBef>
                <a:spcPts val="815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 charset="0"/>
                <a:sym typeface="Lato Regular" charset="0"/>
              </a:rPr>
              <a:t>组织内部分工应考虑什么？ </a:t>
            </a:r>
            <a:endParaRPr lang="es-ES" sz="1400" spc="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</p:txBody>
      </p:sp>
      <p:sp>
        <p:nvSpPr>
          <p:cNvPr id="4" name="AutoShape 25"/>
          <p:cNvSpPr/>
          <p:nvPr/>
        </p:nvSpPr>
        <p:spPr bwMode="auto">
          <a:xfrm>
            <a:off x="3142446" y="5239266"/>
            <a:ext cx="1848284" cy="6372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lIns="0" tIns="0" rIns="0" bIns="0"/>
          <a:lstStyle/>
          <a:p>
            <a:pPr marL="285750" indent="-285750">
              <a:lnSpc>
                <a:spcPct val="120000"/>
              </a:lnSpc>
              <a:spcBef>
                <a:spcPts val="815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 charset="0"/>
                <a:sym typeface="Lato Regular" charset="0"/>
              </a:rPr>
              <a:t>组织内层级、部门和岗位之间的权责是否明确？ </a:t>
            </a:r>
            <a:endParaRPr lang="es-ES" sz="1400" spc="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</p:txBody>
      </p:sp>
      <p:sp>
        <p:nvSpPr>
          <p:cNvPr id="5" name="AutoShape 26"/>
          <p:cNvSpPr/>
          <p:nvPr/>
        </p:nvSpPr>
        <p:spPr bwMode="auto">
          <a:xfrm>
            <a:off x="7639050" y="5239385"/>
            <a:ext cx="1848485" cy="100076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lIns="0" tIns="0" rIns="0" bIns="0"/>
          <a:lstStyle/>
          <a:p>
            <a:pPr marL="285750" indent="-285750">
              <a:lnSpc>
                <a:spcPct val="120000"/>
              </a:lnSpc>
              <a:spcBef>
                <a:spcPts val="815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 charset="0"/>
                <a:sym typeface="Lato Regular" charset="0"/>
              </a:rPr>
              <a:t>组织内部设置是否考虑到组织工作和任务扩张的延展性和空间</a:t>
            </a:r>
            <a:endParaRPr lang="es-ES" sz="1400" spc="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880110" y="1666240"/>
            <a:ext cx="3042285" cy="629920"/>
            <a:chOff x="880095" y="1666199"/>
            <a:chExt cx="2898140" cy="629920"/>
          </a:xfrm>
        </p:grpSpPr>
        <p:sp>
          <p:nvSpPr>
            <p:cNvPr id="54" name="矩形: 圆角 53"/>
            <p:cNvSpPr/>
            <p:nvPr/>
          </p:nvSpPr>
          <p:spPr>
            <a:xfrm>
              <a:off x="880095" y="1692539"/>
              <a:ext cx="2014532" cy="57826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67000"/>
                  </a:schemeClr>
                </a:gs>
                <a:gs pos="72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矩形 6"/>
            <p:cNvSpPr/>
            <p:nvPr/>
          </p:nvSpPr>
          <p:spPr>
            <a:xfrm>
              <a:off x="941055" y="1666199"/>
              <a:ext cx="2837180" cy="6299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3500" b="1" dirty="0">
                  <a:solidFill>
                    <a:schemeClr val="bg1"/>
                  </a:solidFill>
                  <a:latin typeface="造字工房悦黑演示版常规体" pitchFamily="50" charset="-122"/>
                  <a:ea typeface="造字工房悦黑演示版常规体" pitchFamily="50" charset="-122"/>
                </a:rPr>
                <a:t>组织机构　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0" y="88489"/>
            <a:ext cx="12211078" cy="1063159"/>
            <a:chOff x="0" y="88489"/>
            <a:chExt cx="12211078" cy="1063159"/>
          </a:xfrm>
        </p:grpSpPr>
        <p:grpSp>
          <p:nvGrpSpPr>
            <p:cNvPr id="15" name="组合 14"/>
            <p:cNvGrpSpPr/>
            <p:nvPr/>
          </p:nvGrpSpPr>
          <p:grpSpPr>
            <a:xfrm>
              <a:off x="1445937" y="88489"/>
              <a:ext cx="9906236" cy="553998"/>
              <a:chOff x="-4738321" y="-129176"/>
              <a:chExt cx="9660329" cy="549691"/>
            </a:xfrm>
          </p:grpSpPr>
          <p:sp>
            <p:nvSpPr>
              <p:cNvPr id="16" name="Text Box 7"/>
              <p:cNvSpPr txBox="1">
                <a:spLocks noChangeArrowheads="1"/>
              </p:cNvSpPr>
              <p:nvPr/>
            </p:nvSpPr>
            <p:spPr bwMode="auto">
              <a:xfrm>
                <a:off x="-369298" y="144166"/>
                <a:ext cx="5291306" cy="21412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46078" tIns="23040" rIns="46078" bIns="23040">
                <a:spAutoFit/>
              </a:bodyPr>
              <a:lstStyle/>
              <a:p>
                <a:pPr defTabSz="1096645"/>
                <a:r>
                  <a:rPr lang="en-US" sz="1100" b="1" spc="300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en Sans" pitchFamily="34" charset="0"/>
                  </a:rPr>
                  <a:t>HOW TO BUILD A HIGHEFFICIENT TEAM</a:t>
                </a:r>
                <a:endParaRPr lang="en-CA" sz="1100" b="1" spc="300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-4738321" y="-129176"/>
                <a:ext cx="4487240" cy="5496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1096645"/>
                <a:r>
                  <a:rPr lang="zh-CN" altLang="en-US" sz="3000" b="1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en Sans" pitchFamily="34" charset="0"/>
                  </a:rPr>
                  <a:t>如何打造一支高效的团队</a:t>
                </a:r>
                <a:endParaRPr lang="en-CA" altLang="zh-CN" sz="3000" b="1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0" y="368058"/>
              <a:ext cx="12211078" cy="783590"/>
              <a:chOff x="0" y="368058"/>
              <a:chExt cx="12211078" cy="783590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1519078" y="679927"/>
                <a:ext cx="10692000" cy="144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0" y="677832"/>
                <a:ext cx="828000" cy="144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940207" y="368058"/>
                <a:ext cx="552780" cy="783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500" b="1" spc="408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en Sans" pitchFamily="34" charset="0"/>
                  </a:rPr>
                  <a:t>2</a:t>
                </a:r>
                <a:endParaRPr lang="en-US" sz="450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461" y="1079285"/>
            <a:ext cx="2547645" cy="2651989"/>
          </a:xfrm>
          <a:prstGeom prst="rect">
            <a:avLst/>
          </a:prstGeom>
        </p:spPr>
      </p:pic>
      <p:grpSp>
        <p:nvGrpSpPr>
          <p:cNvPr id="52" name="组合 51"/>
          <p:cNvGrpSpPr/>
          <p:nvPr/>
        </p:nvGrpSpPr>
        <p:grpSpPr>
          <a:xfrm>
            <a:off x="3223539" y="1711670"/>
            <a:ext cx="6021766" cy="2639853"/>
            <a:chOff x="3197968" y="2086726"/>
            <a:chExt cx="6021766" cy="2639853"/>
          </a:xfrm>
        </p:grpSpPr>
        <p:sp>
          <p:nvSpPr>
            <p:cNvPr id="22" name="矩形: 圆角 21"/>
            <p:cNvSpPr/>
            <p:nvPr/>
          </p:nvSpPr>
          <p:spPr>
            <a:xfrm>
              <a:off x="5795768" y="2086726"/>
              <a:ext cx="792000" cy="540000"/>
            </a:xfrm>
            <a:prstGeom prst="roundRect">
              <a:avLst>
                <a:gd name="adj" fmla="val 10000"/>
              </a:avLst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任意多边形: 形状 22"/>
            <p:cNvSpPr/>
            <p:nvPr/>
          </p:nvSpPr>
          <p:spPr>
            <a:xfrm>
              <a:off x="5872588" y="2159751"/>
              <a:ext cx="1003300" cy="539750"/>
            </a:xfrm>
            <a:custGeom>
              <a:avLst/>
              <a:gdLst>
                <a:gd name="connsiteX0" fmla="*/ 0 w 690521"/>
                <a:gd name="connsiteY0" fmla="*/ 43848 h 438480"/>
                <a:gd name="connsiteX1" fmla="*/ 43848 w 690521"/>
                <a:gd name="connsiteY1" fmla="*/ 0 h 438480"/>
                <a:gd name="connsiteX2" fmla="*/ 646673 w 690521"/>
                <a:gd name="connsiteY2" fmla="*/ 0 h 438480"/>
                <a:gd name="connsiteX3" fmla="*/ 690521 w 690521"/>
                <a:gd name="connsiteY3" fmla="*/ 43848 h 438480"/>
                <a:gd name="connsiteX4" fmla="*/ 690521 w 690521"/>
                <a:gd name="connsiteY4" fmla="*/ 394632 h 438480"/>
                <a:gd name="connsiteX5" fmla="*/ 646673 w 690521"/>
                <a:gd name="connsiteY5" fmla="*/ 438480 h 438480"/>
                <a:gd name="connsiteX6" fmla="*/ 43848 w 690521"/>
                <a:gd name="connsiteY6" fmla="*/ 438480 h 438480"/>
                <a:gd name="connsiteX7" fmla="*/ 0 w 690521"/>
                <a:gd name="connsiteY7" fmla="*/ 394632 h 438480"/>
                <a:gd name="connsiteX8" fmla="*/ 0 w 690521"/>
                <a:gd name="connsiteY8" fmla="*/ 43848 h 43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0521" h="438480">
                  <a:moveTo>
                    <a:pt x="0" y="43848"/>
                  </a:moveTo>
                  <a:cubicBezTo>
                    <a:pt x="0" y="19631"/>
                    <a:pt x="19631" y="0"/>
                    <a:pt x="43848" y="0"/>
                  </a:cubicBezTo>
                  <a:lnTo>
                    <a:pt x="646673" y="0"/>
                  </a:lnTo>
                  <a:cubicBezTo>
                    <a:pt x="670890" y="0"/>
                    <a:pt x="690521" y="19631"/>
                    <a:pt x="690521" y="43848"/>
                  </a:cubicBezTo>
                  <a:lnTo>
                    <a:pt x="690521" y="394632"/>
                  </a:lnTo>
                  <a:cubicBezTo>
                    <a:pt x="690521" y="418849"/>
                    <a:pt x="670890" y="438480"/>
                    <a:pt x="646673" y="438480"/>
                  </a:cubicBezTo>
                  <a:lnTo>
                    <a:pt x="43848" y="438480"/>
                  </a:lnTo>
                  <a:cubicBezTo>
                    <a:pt x="19631" y="438480"/>
                    <a:pt x="0" y="418849"/>
                    <a:pt x="0" y="394632"/>
                  </a:cubicBezTo>
                  <a:lnTo>
                    <a:pt x="0" y="43848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dkEdge">
              <a:bevelT w="125400" h="3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993" tIns="69993" rIns="69993" bIns="69993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1500" kern="1200"/>
                <a:t>组织名称</a:t>
              </a:r>
            </a:p>
          </p:txBody>
        </p:sp>
        <p:sp>
          <p:nvSpPr>
            <p:cNvPr id="24" name="矩形: 圆角 23"/>
            <p:cNvSpPr/>
            <p:nvPr/>
          </p:nvSpPr>
          <p:spPr>
            <a:xfrm>
              <a:off x="3197968" y="3174922"/>
              <a:ext cx="792000" cy="540000"/>
            </a:xfrm>
            <a:prstGeom prst="roundRect">
              <a:avLst>
                <a:gd name="adj" fmla="val 10000"/>
              </a:avLst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任意多边形: 形状 24"/>
            <p:cNvSpPr/>
            <p:nvPr/>
          </p:nvSpPr>
          <p:spPr>
            <a:xfrm>
              <a:off x="3274693" y="3174922"/>
              <a:ext cx="792000" cy="540000"/>
            </a:xfrm>
            <a:custGeom>
              <a:avLst/>
              <a:gdLst>
                <a:gd name="connsiteX0" fmla="*/ 0 w 690521"/>
                <a:gd name="connsiteY0" fmla="*/ 43848 h 438480"/>
                <a:gd name="connsiteX1" fmla="*/ 43848 w 690521"/>
                <a:gd name="connsiteY1" fmla="*/ 0 h 438480"/>
                <a:gd name="connsiteX2" fmla="*/ 646673 w 690521"/>
                <a:gd name="connsiteY2" fmla="*/ 0 h 438480"/>
                <a:gd name="connsiteX3" fmla="*/ 690521 w 690521"/>
                <a:gd name="connsiteY3" fmla="*/ 43848 h 438480"/>
                <a:gd name="connsiteX4" fmla="*/ 690521 w 690521"/>
                <a:gd name="connsiteY4" fmla="*/ 394632 h 438480"/>
                <a:gd name="connsiteX5" fmla="*/ 646673 w 690521"/>
                <a:gd name="connsiteY5" fmla="*/ 438480 h 438480"/>
                <a:gd name="connsiteX6" fmla="*/ 43848 w 690521"/>
                <a:gd name="connsiteY6" fmla="*/ 438480 h 438480"/>
                <a:gd name="connsiteX7" fmla="*/ 0 w 690521"/>
                <a:gd name="connsiteY7" fmla="*/ 394632 h 438480"/>
                <a:gd name="connsiteX8" fmla="*/ 0 w 690521"/>
                <a:gd name="connsiteY8" fmla="*/ 43848 h 43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0521" h="438480">
                  <a:moveTo>
                    <a:pt x="0" y="43848"/>
                  </a:moveTo>
                  <a:cubicBezTo>
                    <a:pt x="0" y="19631"/>
                    <a:pt x="19631" y="0"/>
                    <a:pt x="43848" y="0"/>
                  </a:cubicBezTo>
                  <a:lnTo>
                    <a:pt x="646673" y="0"/>
                  </a:lnTo>
                  <a:cubicBezTo>
                    <a:pt x="670890" y="0"/>
                    <a:pt x="690521" y="19631"/>
                    <a:pt x="690521" y="43848"/>
                  </a:cubicBezTo>
                  <a:lnTo>
                    <a:pt x="690521" y="394632"/>
                  </a:lnTo>
                  <a:cubicBezTo>
                    <a:pt x="690521" y="418849"/>
                    <a:pt x="670890" y="438480"/>
                    <a:pt x="646673" y="438480"/>
                  </a:cubicBezTo>
                  <a:lnTo>
                    <a:pt x="43848" y="438480"/>
                  </a:lnTo>
                  <a:cubicBezTo>
                    <a:pt x="19631" y="438480"/>
                    <a:pt x="0" y="418849"/>
                    <a:pt x="0" y="394632"/>
                  </a:cubicBezTo>
                  <a:lnTo>
                    <a:pt x="0" y="43848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dkEdge">
              <a:bevelT w="125400" h="3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993" tIns="69993" rIns="69993" bIns="69993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1500" kern="1200"/>
                <a:t>部门</a:t>
              </a:r>
            </a:p>
          </p:txBody>
        </p:sp>
        <p:sp>
          <p:nvSpPr>
            <p:cNvPr id="26" name="矩形: 圆角 25"/>
            <p:cNvSpPr/>
            <p:nvPr/>
          </p:nvSpPr>
          <p:spPr>
            <a:xfrm>
              <a:off x="4560477" y="3174922"/>
              <a:ext cx="792000" cy="540000"/>
            </a:xfrm>
            <a:prstGeom prst="roundRect">
              <a:avLst>
                <a:gd name="adj" fmla="val 10000"/>
              </a:avLst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任意多边形: 形状 26"/>
            <p:cNvSpPr/>
            <p:nvPr/>
          </p:nvSpPr>
          <p:spPr>
            <a:xfrm>
              <a:off x="4637201" y="3174922"/>
              <a:ext cx="792000" cy="540000"/>
            </a:xfrm>
            <a:custGeom>
              <a:avLst/>
              <a:gdLst>
                <a:gd name="connsiteX0" fmla="*/ 0 w 690521"/>
                <a:gd name="connsiteY0" fmla="*/ 43848 h 438480"/>
                <a:gd name="connsiteX1" fmla="*/ 43848 w 690521"/>
                <a:gd name="connsiteY1" fmla="*/ 0 h 438480"/>
                <a:gd name="connsiteX2" fmla="*/ 646673 w 690521"/>
                <a:gd name="connsiteY2" fmla="*/ 0 h 438480"/>
                <a:gd name="connsiteX3" fmla="*/ 690521 w 690521"/>
                <a:gd name="connsiteY3" fmla="*/ 43848 h 438480"/>
                <a:gd name="connsiteX4" fmla="*/ 690521 w 690521"/>
                <a:gd name="connsiteY4" fmla="*/ 394632 h 438480"/>
                <a:gd name="connsiteX5" fmla="*/ 646673 w 690521"/>
                <a:gd name="connsiteY5" fmla="*/ 438480 h 438480"/>
                <a:gd name="connsiteX6" fmla="*/ 43848 w 690521"/>
                <a:gd name="connsiteY6" fmla="*/ 438480 h 438480"/>
                <a:gd name="connsiteX7" fmla="*/ 0 w 690521"/>
                <a:gd name="connsiteY7" fmla="*/ 394632 h 438480"/>
                <a:gd name="connsiteX8" fmla="*/ 0 w 690521"/>
                <a:gd name="connsiteY8" fmla="*/ 43848 h 43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0521" h="438480">
                  <a:moveTo>
                    <a:pt x="0" y="43848"/>
                  </a:moveTo>
                  <a:cubicBezTo>
                    <a:pt x="0" y="19631"/>
                    <a:pt x="19631" y="0"/>
                    <a:pt x="43848" y="0"/>
                  </a:cubicBezTo>
                  <a:lnTo>
                    <a:pt x="646673" y="0"/>
                  </a:lnTo>
                  <a:cubicBezTo>
                    <a:pt x="670890" y="0"/>
                    <a:pt x="690521" y="19631"/>
                    <a:pt x="690521" y="43848"/>
                  </a:cubicBezTo>
                  <a:lnTo>
                    <a:pt x="690521" y="394632"/>
                  </a:lnTo>
                  <a:cubicBezTo>
                    <a:pt x="690521" y="418849"/>
                    <a:pt x="670890" y="438480"/>
                    <a:pt x="646673" y="438480"/>
                  </a:cubicBezTo>
                  <a:lnTo>
                    <a:pt x="43848" y="438480"/>
                  </a:lnTo>
                  <a:cubicBezTo>
                    <a:pt x="19631" y="438480"/>
                    <a:pt x="0" y="418849"/>
                    <a:pt x="0" y="394632"/>
                  </a:cubicBezTo>
                  <a:lnTo>
                    <a:pt x="0" y="43848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dkEdge">
              <a:bevelT w="125400" h="3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993" tIns="69993" rIns="69993" bIns="69993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1500">
                  <a:sym typeface="+mn-ea"/>
                </a:rPr>
                <a:t>部门</a:t>
              </a:r>
              <a:endParaRPr lang="zh-CN" altLang="en-US" sz="1500" kern="1200"/>
            </a:p>
          </p:txBody>
        </p:sp>
        <p:sp>
          <p:nvSpPr>
            <p:cNvPr id="28" name="矩形: 圆角 27"/>
            <p:cNvSpPr/>
            <p:nvPr/>
          </p:nvSpPr>
          <p:spPr>
            <a:xfrm>
              <a:off x="3780477" y="4186579"/>
              <a:ext cx="792000" cy="540000"/>
            </a:xfrm>
            <a:prstGeom prst="roundRect">
              <a:avLst>
                <a:gd name="adj" fmla="val 10000"/>
              </a:avLst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任意多边形: 形状 28"/>
            <p:cNvSpPr/>
            <p:nvPr/>
          </p:nvSpPr>
          <p:spPr>
            <a:xfrm>
              <a:off x="3857201" y="4186579"/>
              <a:ext cx="792000" cy="540000"/>
            </a:xfrm>
            <a:custGeom>
              <a:avLst/>
              <a:gdLst>
                <a:gd name="connsiteX0" fmla="*/ 0 w 690521"/>
                <a:gd name="connsiteY0" fmla="*/ 43848 h 438480"/>
                <a:gd name="connsiteX1" fmla="*/ 43848 w 690521"/>
                <a:gd name="connsiteY1" fmla="*/ 0 h 438480"/>
                <a:gd name="connsiteX2" fmla="*/ 646673 w 690521"/>
                <a:gd name="connsiteY2" fmla="*/ 0 h 438480"/>
                <a:gd name="connsiteX3" fmla="*/ 690521 w 690521"/>
                <a:gd name="connsiteY3" fmla="*/ 43848 h 438480"/>
                <a:gd name="connsiteX4" fmla="*/ 690521 w 690521"/>
                <a:gd name="connsiteY4" fmla="*/ 394632 h 438480"/>
                <a:gd name="connsiteX5" fmla="*/ 646673 w 690521"/>
                <a:gd name="connsiteY5" fmla="*/ 438480 h 438480"/>
                <a:gd name="connsiteX6" fmla="*/ 43848 w 690521"/>
                <a:gd name="connsiteY6" fmla="*/ 438480 h 438480"/>
                <a:gd name="connsiteX7" fmla="*/ 0 w 690521"/>
                <a:gd name="connsiteY7" fmla="*/ 394632 h 438480"/>
                <a:gd name="connsiteX8" fmla="*/ 0 w 690521"/>
                <a:gd name="connsiteY8" fmla="*/ 43848 h 43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0521" h="438480">
                  <a:moveTo>
                    <a:pt x="0" y="43848"/>
                  </a:moveTo>
                  <a:cubicBezTo>
                    <a:pt x="0" y="19631"/>
                    <a:pt x="19631" y="0"/>
                    <a:pt x="43848" y="0"/>
                  </a:cubicBezTo>
                  <a:lnTo>
                    <a:pt x="646673" y="0"/>
                  </a:lnTo>
                  <a:cubicBezTo>
                    <a:pt x="670890" y="0"/>
                    <a:pt x="690521" y="19631"/>
                    <a:pt x="690521" y="43848"/>
                  </a:cubicBezTo>
                  <a:lnTo>
                    <a:pt x="690521" y="394632"/>
                  </a:lnTo>
                  <a:cubicBezTo>
                    <a:pt x="690521" y="418849"/>
                    <a:pt x="670890" y="438480"/>
                    <a:pt x="646673" y="438480"/>
                  </a:cubicBezTo>
                  <a:lnTo>
                    <a:pt x="43848" y="438480"/>
                  </a:lnTo>
                  <a:cubicBezTo>
                    <a:pt x="19631" y="438480"/>
                    <a:pt x="0" y="418849"/>
                    <a:pt x="0" y="394632"/>
                  </a:cubicBezTo>
                  <a:lnTo>
                    <a:pt x="0" y="43848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dkEdge">
              <a:bevelT w="125400" h="3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993" tIns="69993" rIns="69993" bIns="69993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1500">
                  <a:sym typeface="+mn-ea"/>
                </a:rPr>
                <a:t>分工</a:t>
              </a:r>
              <a:endParaRPr lang="zh-CN" altLang="en-US" sz="1500" kern="1200"/>
            </a:p>
          </p:txBody>
        </p:sp>
        <p:sp>
          <p:nvSpPr>
            <p:cNvPr id="30" name="矩形: 圆角 29"/>
            <p:cNvSpPr/>
            <p:nvPr/>
          </p:nvSpPr>
          <p:spPr>
            <a:xfrm>
              <a:off x="5896555" y="3174922"/>
              <a:ext cx="792000" cy="540000"/>
            </a:xfrm>
            <a:prstGeom prst="roundRect">
              <a:avLst>
                <a:gd name="adj" fmla="val 10000"/>
              </a:avLst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任意多边形: 形状 30"/>
            <p:cNvSpPr/>
            <p:nvPr/>
          </p:nvSpPr>
          <p:spPr>
            <a:xfrm>
              <a:off x="5973280" y="3174922"/>
              <a:ext cx="792000" cy="540000"/>
            </a:xfrm>
            <a:custGeom>
              <a:avLst/>
              <a:gdLst>
                <a:gd name="connsiteX0" fmla="*/ 0 w 690521"/>
                <a:gd name="connsiteY0" fmla="*/ 43848 h 438480"/>
                <a:gd name="connsiteX1" fmla="*/ 43848 w 690521"/>
                <a:gd name="connsiteY1" fmla="*/ 0 h 438480"/>
                <a:gd name="connsiteX2" fmla="*/ 646673 w 690521"/>
                <a:gd name="connsiteY2" fmla="*/ 0 h 438480"/>
                <a:gd name="connsiteX3" fmla="*/ 690521 w 690521"/>
                <a:gd name="connsiteY3" fmla="*/ 43848 h 438480"/>
                <a:gd name="connsiteX4" fmla="*/ 690521 w 690521"/>
                <a:gd name="connsiteY4" fmla="*/ 394632 h 438480"/>
                <a:gd name="connsiteX5" fmla="*/ 646673 w 690521"/>
                <a:gd name="connsiteY5" fmla="*/ 438480 h 438480"/>
                <a:gd name="connsiteX6" fmla="*/ 43848 w 690521"/>
                <a:gd name="connsiteY6" fmla="*/ 438480 h 438480"/>
                <a:gd name="connsiteX7" fmla="*/ 0 w 690521"/>
                <a:gd name="connsiteY7" fmla="*/ 394632 h 438480"/>
                <a:gd name="connsiteX8" fmla="*/ 0 w 690521"/>
                <a:gd name="connsiteY8" fmla="*/ 43848 h 43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0521" h="438480">
                  <a:moveTo>
                    <a:pt x="0" y="43848"/>
                  </a:moveTo>
                  <a:cubicBezTo>
                    <a:pt x="0" y="19631"/>
                    <a:pt x="19631" y="0"/>
                    <a:pt x="43848" y="0"/>
                  </a:cubicBezTo>
                  <a:lnTo>
                    <a:pt x="646673" y="0"/>
                  </a:lnTo>
                  <a:cubicBezTo>
                    <a:pt x="670890" y="0"/>
                    <a:pt x="690521" y="19631"/>
                    <a:pt x="690521" y="43848"/>
                  </a:cubicBezTo>
                  <a:lnTo>
                    <a:pt x="690521" y="394632"/>
                  </a:lnTo>
                  <a:cubicBezTo>
                    <a:pt x="690521" y="418849"/>
                    <a:pt x="670890" y="438480"/>
                    <a:pt x="646673" y="438480"/>
                  </a:cubicBezTo>
                  <a:lnTo>
                    <a:pt x="43848" y="438480"/>
                  </a:lnTo>
                  <a:cubicBezTo>
                    <a:pt x="19631" y="438480"/>
                    <a:pt x="0" y="418849"/>
                    <a:pt x="0" y="394632"/>
                  </a:cubicBezTo>
                  <a:lnTo>
                    <a:pt x="0" y="43848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dkEdge">
              <a:bevelT w="125400" h="3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993" tIns="69993" rIns="69993" bIns="69993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1500">
                  <a:sym typeface="+mn-ea"/>
                </a:rPr>
                <a:t>部门</a:t>
              </a:r>
              <a:endParaRPr lang="zh-CN" altLang="en-US" sz="1500" kern="1200"/>
            </a:p>
          </p:txBody>
        </p:sp>
        <p:sp>
          <p:nvSpPr>
            <p:cNvPr id="32" name="矩形: 圆角 31"/>
            <p:cNvSpPr/>
            <p:nvPr/>
          </p:nvSpPr>
          <p:spPr>
            <a:xfrm>
              <a:off x="7153533" y="3174922"/>
              <a:ext cx="792000" cy="540000"/>
            </a:xfrm>
            <a:prstGeom prst="roundRect">
              <a:avLst>
                <a:gd name="adj" fmla="val 10000"/>
              </a:avLst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任意多边形: 形状 32"/>
            <p:cNvSpPr/>
            <p:nvPr/>
          </p:nvSpPr>
          <p:spPr>
            <a:xfrm>
              <a:off x="7230258" y="3174922"/>
              <a:ext cx="792000" cy="540000"/>
            </a:xfrm>
            <a:custGeom>
              <a:avLst/>
              <a:gdLst>
                <a:gd name="connsiteX0" fmla="*/ 0 w 690521"/>
                <a:gd name="connsiteY0" fmla="*/ 43848 h 438480"/>
                <a:gd name="connsiteX1" fmla="*/ 43848 w 690521"/>
                <a:gd name="connsiteY1" fmla="*/ 0 h 438480"/>
                <a:gd name="connsiteX2" fmla="*/ 646673 w 690521"/>
                <a:gd name="connsiteY2" fmla="*/ 0 h 438480"/>
                <a:gd name="connsiteX3" fmla="*/ 690521 w 690521"/>
                <a:gd name="connsiteY3" fmla="*/ 43848 h 438480"/>
                <a:gd name="connsiteX4" fmla="*/ 690521 w 690521"/>
                <a:gd name="connsiteY4" fmla="*/ 394632 h 438480"/>
                <a:gd name="connsiteX5" fmla="*/ 646673 w 690521"/>
                <a:gd name="connsiteY5" fmla="*/ 438480 h 438480"/>
                <a:gd name="connsiteX6" fmla="*/ 43848 w 690521"/>
                <a:gd name="connsiteY6" fmla="*/ 438480 h 438480"/>
                <a:gd name="connsiteX7" fmla="*/ 0 w 690521"/>
                <a:gd name="connsiteY7" fmla="*/ 394632 h 438480"/>
                <a:gd name="connsiteX8" fmla="*/ 0 w 690521"/>
                <a:gd name="connsiteY8" fmla="*/ 43848 h 43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0521" h="438480">
                  <a:moveTo>
                    <a:pt x="0" y="43848"/>
                  </a:moveTo>
                  <a:cubicBezTo>
                    <a:pt x="0" y="19631"/>
                    <a:pt x="19631" y="0"/>
                    <a:pt x="43848" y="0"/>
                  </a:cubicBezTo>
                  <a:lnTo>
                    <a:pt x="646673" y="0"/>
                  </a:lnTo>
                  <a:cubicBezTo>
                    <a:pt x="670890" y="0"/>
                    <a:pt x="690521" y="19631"/>
                    <a:pt x="690521" y="43848"/>
                  </a:cubicBezTo>
                  <a:lnTo>
                    <a:pt x="690521" y="394632"/>
                  </a:lnTo>
                  <a:cubicBezTo>
                    <a:pt x="690521" y="418849"/>
                    <a:pt x="670890" y="438480"/>
                    <a:pt x="646673" y="438480"/>
                  </a:cubicBezTo>
                  <a:lnTo>
                    <a:pt x="43848" y="438480"/>
                  </a:lnTo>
                  <a:cubicBezTo>
                    <a:pt x="19631" y="438480"/>
                    <a:pt x="0" y="418849"/>
                    <a:pt x="0" y="394632"/>
                  </a:cubicBezTo>
                  <a:lnTo>
                    <a:pt x="0" y="43848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dkEdge">
              <a:bevelT w="125400" h="3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993" tIns="69993" rIns="69993" bIns="69993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1500">
                  <a:sym typeface="+mn-ea"/>
                </a:rPr>
                <a:t>部门</a:t>
              </a:r>
              <a:endParaRPr lang="zh-CN" altLang="en-US" sz="1500" kern="1200" dirty="0"/>
            </a:p>
          </p:txBody>
        </p:sp>
        <p:sp>
          <p:nvSpPr>
            <p:cNvPr id="34" name="矩形: 圆角 33"/>
            <p:cNvSpPr/>
            <p:nvPr/>
          </p:nvSpPr>
          <p:spPr>
            <a:xfrm>
              <a:off x="8351009" y="3174922"/>
              <a:ext cx="792000" cy="540000"/>
            </a:xfrm>
            <a:prstGeom prst="roundRect">
              <a:avLst>
                <a:gd name="adj" fmla="val 10000"/>
              </a:avLst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任意多边形: 形状 34"/>
            <p:cNvSpPr/>
            <p:nvPr/>
          </p:nvSpPr>
          <p:spPr>
            <a:xfrm>
              <a:off x="8427734" y="3174922"/>
              <a:ext cx="792000" cy="540000"/>
            </a:xfrm>
            <a:custGeom>
              <a:avLst/>
              <a:gdLst>
                <a:gd name="connsiteX0" fmla="*/ 0 w 690521"/>
                <a:gd name="connsiteY0" fmla="*/ 43848 h 438480"/>
                <a:gd name="connsiteX1" fmla="*/ 43848 w 690521"/>
                <a:gd name="connsiteY1" fmla="*/ 0 h 438480"/>
                <a:gd name="connsiteX2" fmla="*/ 646673 w 690521"/>
                <a:gd name="connsiteY2" fmla="*/ 0 h 438480"/>
                <a:gd name="connsiteX3" fmla="*/ 690521 w 690521"/>
                <a:gd name="connsiteY3" fmla="*/ 43848 h 438480"/>
                <a:gd name="connsiteX4" fmla="*/ 690521 w 690521"/>
                <a:gd name="connsiteY4" fmla="*/ 394632 h 438480"/>
                <a:gd name="connsiteX5" fmla="*/ 646673 w 690521"/>
                <a:gd name="connsiteY5" fmla="*/ 438480 h 438480"/>
                <a:gd name="connsiteX6" fmla="*/ 43848 w 690521"/>
                <a:gd name="connsiteY6" fmla="*/ 438480 h 438480"/>
                <a:gd name="connsiteX7" fmla="*/ 0 w 690521"/>
                <a:gd name="connsiteY7" fmla="*/ 394632 h 438480"/>
                <a:gd name="connsiteX8" fmla="*/ 0 w 690521"/>
                <a:gd name="connsiteY8" fmla="*/ 43848 h 43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0521" h="438480">
                  <a:moveTo>
                    <a:pt x="0" y="43848"/>
                  </a:moveTo>
                  <a:cubicBezTo>
                    <a:pt x="0" y="19631"/>
                    <a:pt x="19631" y="0"/>
                    <a:pt x="43848" y="0"/>
                  </a:cubicBezTo>
                  <a:lnTo>
                    <a:pt x="646673" y="0"/>
                  </a:lnTo>
                  <a:cubicBezTo>
                    <a:pt x="670890" y="0"/>
                    <a:pt x="690521" y="19631"/>
                    <a:pt x="690521" y="43848"/>
                  </a:cubicBezTo>
                  <a:lnTo>
                    <a:pt x="690521" y="394632"/>
                  </a:lnTo>
                  <a:cubicBezTo>
                    <a:pt x="690521" y="418849"/>
                    <a:pt x="670890" y="438480"/>
                    <a:pt x="646673" y="438480"/>
                  </a:cubicBezTo>
                  <a:lnTo>
                    <a:pt x="43848" y="438480"/>
                  </a:lnTo>
                  <a:cubicBezTo>
                    <a:pt x="19631" y="438480"/>
                    <a:pt x="0" y="418849"/>
                    <a:pt x="0" y="394632"/>
                  </a:cubicBezTo>
                  <a:lnTo>
                    <a:pt x="0" y="43848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dkEdge">
              <a:bevelT w="125400" h="3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993" tIns="69993" rIns="69993" bIns="69993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1500">
                  <a:sym typeface="+mn-ea"/>
                </a:rPr>
                <a:t>部门</a:t>
              </a:r>
              <a:endParaRPr lang="zh-CN" altLang="en-US" sz="1500" kern="1200" dirty="0"/>
            </a:p>
          </p:txBody>
        </p:sp>
        <p:sp>
          <p:nvSpPr>
            <p:cNvPr id="36" name="矩形: 圆角 35"/>
            <p:cNvSpPr/>
            <p:nvPr/>
          </p:nvSpPr>
          <p:spPr>
            <a:xfrm>
              <a:off x="5104555" y="4186579"/>
              <a:ext cx="792000" cy="540000"/>
            </a:xfrm>
            <a:prstGeom prst="roundRect">
              <a:avLst>
                <a:gd name="adj" fmla="val 10000"/>
              </a:avLst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任意多边形: 形状 36"/>
            <p:cNvSpPr/>
            <p:nvPr/>
          </p:nvSpPr>
          <p:spPr>
            <a:xfrm>
              <a:off x="5181280" y="4186579"/>
              <a:ext cx="792000" cy="540000"/>
            </a:xfrm>
            <a:custGeom>
              <a:avLst/>
              <a:gdLst>
                <a:gd name="connsiteX0" fmla="*/ 0 w 690521"/>
                <a:gd name="connsiteY0" fmla="*/ 43848 h 438480"/>
                <a:gd name="connsiteX1" fmla="*/ 43848 w 690521"/>
                <a:gd name="connsiteY1" fmla="*/ 0 h 438480"/>
                <a:gd name="connsiteX2" fmla="*/ 646673 w 690521"/>
                <a:gd name="connsiteY2" fmla="*/ 0 h 438480"/>
                <a:gd name="connsiteX3" fmla="*/ 690521 w 690521"/>
                <a:gd name="connsiteY3" fmla="*/ 43848 h 438480"/>
                <a:gd name="connsiteX4" fmla="*/ 690521 w 690521"/>
                <a:gd name="connsiteY4" fmla="*/ 394632 h 438480"/>
                <a:gd name="connsiteX5" fmla="*/ 646673 w 690521"/>
                <a:gd name="connsiteY5" fmla="*/ 438480 h 438480"/>
                <a:gd name="connsiteX6" fmla="*/ 43848 w 690521"/>
                <a:gd name="connsiteY6" fmla="*/ 438480 h 438480"/>
                <a:gd name="connsiteX7" fmla="*/ 0 w 690521"/>
                <a:gd name="connsiteY7" fmla="*/ 394632 h 438480"/>
                <a:gd name="connsiteX8" fmla="*/ 0 w 690521"/>
                <a:gd name="connsiteY8" fmla="*/ 43848 h 43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0521" h="438480">
                  <a:moveTo>
                    <a:pt x="0" y="43848"/>
                  </a:moveTo>
                  <a:cubicBezTo>
                    <a:pt x="0" y="19631"/>
                    <a:pt x="19631" y="0"/>
                    <a:pt x="43848" y="0"/>
                  </a:cubicBezTo>
                  <a:lnTo>
                    <a:pt x="646673" y="0"/>
                  </a:lnTo>
                  <a:cubicBezTo>
                    <a:pt x="670890" y="0"/>
                    <a:pt x="690521" y="19631"/>
                    <a:pt x="690521" y="43848"/>
                  </a:cubicBezTo>
                  <a:lnTo>
                    <a:pt x="690521" y="394632"/>
                  </a:lnTo>
                  <a:cubicBezTo>
                    <a:pt x="690521" y="418849"/>
                    <a:pt x="670890" y="438480"/>
                    <a:pt x="646673" y="438480"/>
                  </a:cubicBezTo>
                  <a:lnTo>
                    <a:pt x="43848" y="438480"/>
                  </a:lnTo>
                  <a:cubicBezTo>
                    <a:pt x="19631" y="438480"/>
                    <a:pt x="0" y="418849"/>
                    <a:pt x="0" y="394632"/>
                  </a:cubicBezTo>
                  <a:lnTo>
                    <a:pt x="0" y="43848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dkEdge">
              <a:bevelT w="125400" h="3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993" tIns="69993" rIns="69993" bIns="69993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1500">
                  <a:sym typeface="+mn-ea"/>
                </a:rPr>
                <a:t>工作组</a:t>
              </a:r>
              <a:endParaRPr lang="zh-CN" altLang="en-US" sz="1500" kern="1200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6292555" y="2699614"/>
              <a:ext cx="0" cy="2353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3623464" y="2934929"/>
              <a:ext cx="267452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6234422" y="2934929"/>
              <a:ext cx="267452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3623464" y="2925753"/>
              <a:ext cx="0" cy="2353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8908291" y="2930673"/>
              <a:ext cx="0" cy="2353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矩形: 圆角 47"/>
            <p:cNvSpPr/>
            <p:nvPr/>
          </p:nvSpPr>
          <p:spPr>
            <a:xfrm>
              <a:off x="6587767" y="4186579"/>
              <a:ext cx="792000" cy="540000"/>
            </a:xfrm>
            <a:prstGeom prst="roundRect">
              <a:avLst>
                <a:gd name="adj" fmla="val 10000"/>
              </a:avLst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任意多边形: 形状 48"/>
            <p:cNvSpPr/>
            <p:nvPr/>
          </p:nvSpPr>
          <p:spPr>
            <a:xfrm>
              <a:off x="6664492" y="4186579"/>
              <a:ext cx="792000" cy="540000"/>
            </a:xfrm>
            <a:custGeom>
              <a:avLst/>
              <a:gdLst>
                <a:gd name="connsiteX0" fmla="*/ 0 w 690521"/>
                <a:gd name="connsiteY0" fmla="*/ 43848 h 438480"/>
                <a:gd name="connsiteX1" fmla="*/ 43848 w 690521"/>
                <a:gd name="connsiteY1" fmla="*/ 0 h 438480"/>
                <a:gd name="connsiteX2" fmla="*/ 646673 w 690521"/>
                <a:gd name="connsiteY2" fmla="*/ 0 h 438480"/>
                <a:gd name="connsiteX3" fmla="*/ 690521 w 690521"/>
                <a:gd name="connsiteY3" fmla="*/ 43848 h 438480"/>
                <a:gd name="connsiteX4" fmla="*/ 690521 w 690521"/>
                <a:gd name="connsiteY4" fmla="*/ 394632 h 438480"/>
                <a:gd name="connsiteX5" fmla="*/ 646673 w 690521"/>
                <a:gd name="connsiteY5" fmla="*/ 438480 h 438480"/>
                <a:gd name="connsiteX6" fmla="*/ 43848 w 690521"/>
                <a:gd name="connsiteY6" fmla="*/ 438480 h 438480"/>
                <a:gd name="connsiteX7" fmla="*/ 0 w 690521"/>
                <a:gd name="connsiteY7" fmla="*/ 394632 h 438480"/>
                <a:gd name="connsiteX8" fmla="*/ 0 w 690521"/>
                <a:gd name="connsiteY8" fmla="*/ 43848 h 43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0521" h="438480">
                  <a:moveTo>
                    <a:pt x="0" y="43848"/>
                  </a:moveTo>
                  <a:cubicBezTo>
                    <a:pt x="0" y="19631"/>
                    <a:pt x="19631" y="0"/>
                    <a:pt x="43848" y="0"/>
                  </a:cubicBezTo>
                  <a:lnTo>
                    <a:pt x="646673" y="0"/>
                  </a:lnTo>
                  <a:cubicBezTo>
                    <a:pt x="670890" y="0"/>
                    <a:pt x="690521" y="19631"/>
                    <a:pt x="690521" y="43848"/>
                  </a:cubicBezTo>
                  <a:lnTo>
                    <a:pt x="690521" y="394632"/>
                  </a:lnTo>
                  <a:cubicBezTo>
                    <a:pt x="690521" y="418849"/>
                    <a:pt x="670890" y="438480"/>
                    <a:pt x="646673" y="438480"/>
                  </a:cubicBezTo>
                  <a:lnTo>
                    <a:pt x="43848" y="438480"/>
                  </a:lnTo>
                  <a:cubicBezTo>
                    <a:pt x="19631" y="438480"/>
                    <a:pt x="0" y="418849"/>
                    <a:pt x="0" y="394632"/>
                  </a:cubicBezTo>
                  <a:lnTo>
                    <a:pt x="0" y="43848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dkEdge">
              <a:bevelT w="125400" h="3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993" tIns="69993" rIns="69993" bIns="69993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1500">
                  <a:sym typeface="+mn-ea"/>
                </a:rPr>
                <a:t>考核组</a:t>
              </a:r>
              <a:endParaRPr lang="zh-CN" altLang="en-US" sz="1500" kern="1200" dirty="0"/>
            </a:p>
          </p:txBody>
        </p:sp>
        <p:sp>
          <p:nvSpPr>
            <p:cNvPr id="50" name="矩形: 圆角 49"/>
            <p:cNvSpPr/>
            <p:nvPr/>
          </p:nvSpPr>
          <p:spPr>
            <a:xfrm>
              <a:off x="8094778" y="4175869"/>
              <a:ext cx="792000" cy="540000"/>
            </a:xfrm>
            <a:prstGeom prst="roundRect">
              <a:avLst>
                <a:gd name="adj" fmla="val 10000"/>
              </a:avLst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任意多边形: 形状 50"/>
            <p:cNvSpPr/>
            <p:nvPr/>
          </p:nvSpPr>
          <p:spPr>
            <a:xfrm>
              <a:off x="8171503" y="4175869"/>
              <a:ext cx="792000" cy="540000"/>
            </a:xfrm>
            <a:custGeom>
              <a:avLst/>
              <a:gdLst>
                <a:gd name="connsiteX0" fmla="*/ 0 w 690521"/>
                <a:gd name="connsiteY0" fmla="*/ 43848 h 438480"/>
                <a:gd name="connsiteX1" fmla="*/ 43848 w 690521"/>
                <a:gd name="connsiteY1" fmla="*/ 0 h 438480"/>
                <a:gd name="connsiteX2" fmla="*/ 646673 w 690521"/>
                <a:gd name="connsiteY2" fmla="*/ 0 h 438480"/>
                <a:gd name="connsiteX3" fmla="*/ 690521 w 690521"/>
                <a:gd name="connsiteY3" fmla="*/ 43848 h 438480"/>
                <a:gd name="connsiteX4" fmla="*/ 690521 w 690521"/>
                <a:gd name="connsiteY4" fmla="*/ 394632 h 438480"/>
                <a:gd name="connsiteX5" fmla="*/ 646673 w 690521"/>
                <a:gd name="connsiteY5" fmla="*/ 438480 h 438480"/>
                <a:gd name="connsiteX6" fmla="*/ 43848 w 690521"/>
                <a:gd name="connsiteY6" fmla="*/ 438480 h 438480"/>
                <a:gd name="connsiteX7" fmla="*/ 0 w 690521"/>
                <a:gd name="connsiteY7" fmla="*/ 394632 h 438480"/>
                <a:gd name="connsiteX8" fmla="*/ 0 w 690521"/>
                <a:gd name="connsiteY8" fmla="*/ 43848 h 43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0521" h="438480">
                  <a:moveTo>
                    <a:pt x="0" y="43848"/>
                  </a:moveTo>
                  <a:cubicBezTo>
                    <a:pt x="0" y="19631"/>
                    <a:pt x="19631" y="0"/>
                    <a:pt x="43848" y="0"/>
                  </a:cubicBezTo>
                  <a:lnTo>
                    <a:pt x="646673" y="0"/>
                  </a:lnTo>
                  <a:cubicBezTo>
                    <a:pt x="670890" y="0"/>
                    <a:pt x="690521" y="19631"/>
                    <a:pt x="690521" y="43848"/>
                  </a:cubicBezTo>
                  <a:lnTo>
                    <a:pt x="690521" y="394632"/>
                  </a:lnTo>
                  <a:cubicBezTo>
                    <a:pt x="690521" y="418849"/>
                    <a:pt x="670890" y="438480"/>
                    <a:pt x="646673" y="438480"/>
                  </a:cubicBezTo>
                  <a:lnTo>
                    <a:pt x="43848" y="438480"/>
                  </a:lnTo>
                  <a:cubicBezTo>
                    <a:pt x="19631" y="438480"/>
                    <a:pt x="0" y="418849"/>
                    <a:pt x="0" y="394632"/>
                  </a:cubicBezTo>
                  <a:lnTo>
                    <a:pt x="0" y="43848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dkEdge">
              <a:bevelT w="125400" h="3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993" tIns="69993" rIns="69993" bIns="69993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1500">
                  <a:sym typeface="+mn-ea"/>
                </a:rPr>
                <a:t>监督组</a:t>
              </a:r>
              <a:endParaRPr lang="zh-CN" altLang="en-US" sz="1500" kern="12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checker/>
      </p:transition>
    </mc:Choice>
    <mc:Fallback xmlns="">
      <p:transition spd="slow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12" name="Rectangle 13" descr="FD1DDF730CE4456e89755B07FE1653D0# #Rectangle 13"/>
          <p:cNvSpPr>
            <a:spLocks noChangeArrowheads="1"/>
          </p:cNvSpPr>
          <p:nvPr/>
        </p:nvSpPr>
        <p:spPr bwMode="auto">
          <a:xfrm>
            <a:off x="239843" y="3428753"/>
            <a:ext cx="2364586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zh-CN" altLang="en-US" sz="1500" b="1" spc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畅通</a:t>
            </a:r>
            <a:endParaRPr lang="en-US" altLang="zh-CN" sz="1500" b="1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zh-CN" altLang="en-US" sz="12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流程的运转过程中无管理脱节或人为因素造成的阻碍； </a:t>
            </a:r>
            <a:endParaRPr lang="en-US" altLang="zh-CN" sz="1200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Rectangle 13" descr="FD1DDF730CE4456e89755B07FE1653D0# #Rectangle 13"/>
          <p:cNvSpPr>
            <a:spLocks noChangeArrowheads="1"/>
          </p:cNvSpPr>
          <p:nvPr/>
        </p:nvSpPr>
        <p:spPr bwMode="auto">
          <a:xfrm>
            <a:off x="2322760" y="1776011"/>
            <a:ext cx="2364586" cy="1245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zh-CN" altLang="en-US" sz="1500" b="1" spc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记录</a:t>
            </a:r>
            <a:endParaRPr lang="en-US" altLang="zh-CN" sz="1200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zh-CN" altLang="en-US" sz="12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工作流程的各个环节应留有记录并存档，以便对流转过程中所遇的问题及责任进行追溯；</a:t>
            </a:r>
            <a:endParaRPr lang="en-US" altLang="zh-CN" sz="1200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Rectangle 13" descr="FD1DDF730CE4456e89755B07FE1653D0# #Rectangle 13"/>
          <p:cNvSpPr>
            <a:spLocks noChangeArrowheads="1"/>
          </p:cNvSpPr>
          <p:nvPr/>
        </p:nvSpPr>
        <p:spPr bwMode="auto">
          <a:xfrm>
            <a:off x="7729518" y="1719153"/>
            <a:ext cx="2364586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zh-CN" altLang="en-US" sz="1500" b="1" spc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信息可共享</a:t>
            </a:r>
            <a:endParaRPr lang="en-US" altLang="zh-CN" sz="1200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zh-CN" altLang="en-US" sz="12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参与流程中各环节的人员可以对流程所涉及到的信息进行共享。</a:t>
            </a:r>
            <a:endParaRPr lang="en-US" altLang="zh-CN" sz="1200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Rectangle 13" descr="FD1DDF730CE4456e89755B07FE1653D0# #Rectangle 13"/>
          <p:cNvSpPr>
            <a:spLocks noChangeArrowheads="1"/>
          </p:cNvSpPr>
          <p:nvPr/>
        </p:nvSpPr>
        <p:spPr bwMode="auto">
          <a:xfrm>
            <a:off x="3148529" y="5132548"/>
            <a:ext cx="2364586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zh-CN" altLang="en-US" sz="1500" b="1" spc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节点控制 </a:t>
            </a:r>
            <a:endParaRPr lang="en-US" altLang="zh-CN" sz="1200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zh-CN" altLang="en-US" sz="12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对流程的重要环节应设有相应的管控点 ，以监控事物流转和确保流转的时效 ；</a:t>
            </a:r>
            <a:endParaRPr lang="en-US" altLang="zh-CN" sz="1200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Rectangle 13" descr="FD1DDF730CE4456e89755B07FE1653D0# #Rectangle 13"/>
          <p:cNvSpPr>
            <a:spLocks noChangeArrowheads="1"/>
          </p:cNvSpPr>
          <p:nvPr/>
        </p:nvSpPr>
        <p:spPr bwMode="auto">
          <a:xfrm>
            <a:off x="9795373" y="3254776"/>
            <a:ext cx="2364586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zh-CN" altLang="en-US" sz="1500" b="1" spc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透明可监控</a:t>
            </a:r>
            <a:endParaRPr lang="en-US" altLang="zh-CN" sz="1200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zh-CN" altLang="en-US" sz="12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流程各环节对外应做到透明，对内其可以做到管理监控； </a:t>
            </a:r>
            <a:endParaRPr lang="en-US" altLang="zh-CN" sz="1200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Rectangle 13" descr="FD1DDF730CE4456e89755B07FE1653D0# #Rectangle 13"/>
          <p:cNvSpPr>
            <a:spLocks noChangeArrowheads="1"/>
          </p:cNvSpPr>
          <p:nvPr/>
        </p:nvSpPr>
        <p:spPr bwMode="auto">
          <a:xfrm>
            <a:off x="6847873" y="5157025"/>
            <a:ext cx="2364586" cy="691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zh-CN" altLang="en-US" sz="1500" b="1" spc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流程须固化和优化</a:t>
            </a:r>
            <a:r>
              <a:rPr lang="zh-CN" altLang="en-US" sz="12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并为组织所有成员所了解、识记和查找。</a:t>
            </a:r>
            <a:endParaRPr lang="en-US" altLang="zh-CN" sz="1200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4967282" y="1196180"/>
            <a:ext cx="2145093" cy="662796"/>
            <a:chOff x="779253" y="1326837"/>
            <a:chExt cx="2145093" cy="662796"/>
          </a:xfrm>
        </p:grpSpPr>
        <p:sp>
          <p:nvSpPr>
            <p:cNvPr id="47" name="矩形: 圆角 46"/>
            <p:cNvSpPr/>
            <p:nvPr/>
          </p:nvSpPr>
          <p:spPr>
            <a:xfrm>
              <a:off x="779253" y="1326837"/>
              <a:ext cx="2145093" cy="63094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67000"/>
                  </a:schemeClr>
                </a:gs>
                <a:gs pos="72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3" name="矩形 32"/>
            <p:cNvSpPr/>
            <p:nvPr/>
          </p:nvSpPr>
          <p:spPr>
            <a:xfrm>
              <a:off x="1266503" y="1358691"/>
              <a:ext cx="1531188" cy="63094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zh-CN" altLang="en-US" sz="3500" b="1" dirty="0">
                  <a:solidFill>
                    <a:schemeClr val="bg1"/>
                  </a:solidFill>
                  <a:latin typeface="造字工房悦黑演示版常规体" pitchFamily="50" charset="-122"/>
                  <a:ea typeface="造字工房悦黑演示版常规体" pitchFamily="50" charset="-122"/>
                </a:rPr>
                <a:t>流程　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0" y="88489"/>
            <a:ext cx="12211078" cy="1063159"/>
            <a:chOff x="0" y="88489"/>
            <a:chExt cx="12211078" cy="1063159"/>
          </a:xfrm>
        </p:grpSpPr>
        <p:grpSp>
          <p:nvGrpSpPr>
            <p:cNvPr id="39" name="组合 38"/>
            <p:cNvGrpSpPr/>
            <p:nvPr/>
          </p:nvGrpSpPr>
          <p:grpSpPr>
            <a:xfrm>
              <a:off x="1445937" y="88489"/>
              <a:ext cx="9906236" cy="553998"/>
              <a:chOff x="-4738321" y="-129176"/>
              <a:chExt cx="9660329" cy="549691"/>
            </a:xfrm>
          </p:grpSpPr>
          <p:sp>
            <p:nvSpPr>
              <p:cNvPr id="40" name="Text Box 7"/>
              <p:cNvSpPr txBox="1">
                <a:spLocks noChangeArrowheads="1"/>
              </p:cNvSpPr>
              <p:nvPr/>
            </p:nvSpPr>
            <p:spPr bwMode="auto">
              <a:xfrm>
                <a:off x="-369298" y="144166"/>
                <a:ext cx="5291306" cy="21412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46078" tIns="23040" rIns="46078" bIns="23040">
                <a:spAutoFit/>
              </a:bodyPr>
              <a:lstStyle/>
              <a:p>
                <a:pPr defTabSz="1096645"/>
                <a:r>
                  <a:rPr lang="en-US" sz="1100" b="1" spc="300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en Sans" pitchFamily="34" charset="0"/>
                  </a:rPr>
                  <a:t>HOW TO BUILD A HIGHEFFICIENT TEAM</a:t>
                </a:r>
                <a:endParaRPr lang="en-CA" sz="1100" b="1" spc="300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endParaRPr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-4738321" y="-129176"/>
                <a:ext cx="4487240" cy="5496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1096645"/>
                <a:r>
                  <a:rPr lang="zh-CN" altLang="en-US" sz="3000" b="1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en Sans" pitchFamily="34" charset="0"/>
                  </a:rPr>
                  <a:t>如何打造一支高效的团队</a:t>
                </a:r>
                <a:endParaRPr lang="en-CA" altLang="zh-CN" sz="3000" b="1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endParaRPr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0" y="368058"/>
              <a:ext cx="12211078" cy="783590"/>
              <a:chOff x="0" y="368058"/>
              <a:chExt cx="12211078" cy="783590"/>
            </a:xfrm>
          </p:grpSpPr>
          <p:sp>
            <p:nvSpPr>
              <p:cNvPr id="43" name="矩形 42"/>
              <p:cNvSpPr/>
              <p:nvPr/>
            </p:nvSpPr>
            <p:spPr>
              <a:xfrm>
                <a:off x="1519078" y="679927"/>
                <a:ext cx="10692000" cy="144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矩形 43"/>
              <p:cNvSpPr/>
              <p:nvPr/>
            </p:nvSpPr>
            <p:spPr>
              <a:xfrm>
                <a:off x="0" y="677832"/>
                <a:ext cx="828000" cy="144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矩形 44"/>
              <p:cNvSpPr/>
              <p:nvPr/>
            </p:nvSpPr>
            <p:spPr>
              <a:xfrm>
                <a:off x="940207" y="368058"/>
                <a:ext cx="552780" cy="783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500" b="1" spc="408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en Sans" pitchFamily="34" charset="0"/>
                  </a:rPr>
                  <a:t>2</a:t>
                </a:r>
                <a:endParaRPr lang="en-US" sz="450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50" name="Bent Arrow 44"/>
          <p:cNvSpPr/>
          <p:nvPr/>
        </p:nvSpPr>
        <p:spPr>
          <a:xfrm rot="10800000">
            <a:off x="32042" y="3014813"/>
            <a:ext cx="5204134" cy="1456262"/>
          </a:xfrm>
          <a:prstGeom prst="bentArrow">
            <a:avLst>
              <a:gd name="adj1" fmla="val 25000"/>
              <a:gd name="adj2" fmla="val 3719"/>
              <a:gd name="adj3" fmla="val 0"/>
              <a:gd name="adj4" fmla="val 3002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n-ea"/>
            </a:endParaRPr>
          </a:p>
        </p:txBody>
      </p:sp>
      <p:sp>
        <p:nvSpPr>
          <p:cNvPr id="51" name="Bent Arrow 48"/>
          <p:cNvSpPr/>
          <p:nvPr/>
        </p:nvSpPr>
        <p:spPr>
          <a:xfrm rot="10800000">
            <a:off x="32039" y="3596561"/>
            <a:ext cx="4229072" cy="1456262"/>
          </a:xfrm>
          <a:prstGeom prst="bentArrow">
            <a:avLst>
              <a:gd name="adj1" fmla="val 25000"/>
              <a:gd name="adj2" fmla="val 3719"/>
              <a:gd name="adj3" fmla="val 0"/>
              <a:gd name="adj4" fmla="val 3002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n-ea"/>
            </a:endParaRPr>
          </a:p>
        </p:txBody>
      </p:sp>
      <p:sp>
        <p:nvSpPr>
          <p:cNvPr id="52" name="Bent Arrow 52"/>
          <p:cNvSpPr/>
          <p:nvPr/>
        </p:nvSpPr>
        <p:spPr>
          <a:xfrm rot="10800000">
            <a:off x="32039" y="4135953"/>
            <a:ext cx="3081374" cy="1456262"/>
          </a:xfrm>
          <a:prstGeom prst="bentArrow">
            <a:avLst>
              <a:gd name="adj1" fmla="val 25000"/>
              <a:gd name="adj2" fmla="val 3719"/>
              <a:gd name="adj3" fmla="val 0"/>
              <a:gd name="adj4" fmla="val 30020"/>
            </a:avLst>
          </a:prstGeom>
          <a:solidFill>
            <a:srgbClr val="84AD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n-ea"/>
            </a:endParaRPr>
          </a:p>
        </p:txBody>
      </p:sp>
      <p:grpSp>
        <p:nvGrpSpPr>
          <p:cNvPr id="54" name="Group 66"/>
          <p:cNvGrpSpPr/>
          <p:nvPr/>
        </p:nvGrpSpPr>
        <p:grpSpPr>
          <a:xfrm>
            <a:off x="2584973" y="3454038"/>
            <a:ext cx="990227" cy="936000"/>
            <a:chOff x="1926323" y="2293234"/>
            <a:chExt cx="883472" cy="884210"/>
          </a:xfrm>
        </p:grpSpPr>
        <p:sp>
          <p:nvSpPr>
            <p:cNvPr id="70" name="Oval 54"/>
            <p:cNvSpPr>
              <a:spLocks noChangeAspect="1"/>
            </p:cNvSpPr>
            <p:nvPr/>
          </p:nvSpPr>
          <p:spPr>
            <a:xfrm>
              <a:off x="1926323" y="2293234"/>
              <a:ext cx="883472" cy="884210"/>
            </a:xfrm>
            <a:prstGeom prst="ellipse">
              <a:avLst/>
            </a:prstGeom>
            <a:solidFill>
              <a:srgbClr val="84ADD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+mn-ea"/>
              </a:endParaRPr>
            </a:p>
          </p:txBody>
        </p:sp>
        <p:sp>
          <p:nvSpPr>
            <p:cNvPr id="71" name="Freeform 216"/>
            <p:cNvSpPr>
              <a:spLocks noEditPoints="1"/>
            </p:cNvSpPr>
            <p:nvPr/>
          </p:nvSpPr>
          <p:spPr bwMode="auto">
            <a:xfrm>
              <a:off x="2198512" y="2564639"/>
              <a:ext cx="339094" cy="341400"/>
            </a:xfrm>
            <a:custGeom>
              <a:avLst/>
              <a:gdLst/>
              <a:ahLst/>
              <a:cxnLst>
                <a:cxn ang="0">
                  <a:pos x="68" y="34"/>
                </a:cxn>
                <a:cxn ang="0">
                  <a:pos x="34" y="68"/>
                </a:cxn>
                <a:cxn ang="0">
                  <a:pos x="0" y="34"/>
                </a:cxn>
                <a:cxn ang="0">
                  <a:pos x="34" y="0"/>
                </a:cxn>
                <a:cxn ang="0">
                  <a:pos x="68" y="34"/>
                </a:cxn>
                <a:cxn ang="0">
                  <a:pos x="15" y="40"/>
                </a:cxn>
                <a:cxn ang="0">
                  <a:pos x="14" y="34"/>
                </a:cxn>
                <a:cxn ang="0">
                  <a:pos x="15" y="27"/>
                </a:cxn>
                <a:cxn ang="0">
                  <a:pos x="8" y="20"/>
                </a:cxn>
                <a:cxn ang="0">
                  <a:pos x="5" y="34"/>
                </a:cxn>
                <a:cxn ang="0">
                  <a:pos x="8" y="47"/>
                </a:cxn>
                <a:cxn ang="0">
                  <a:pos x="15" y="40"/>
                </a:cxn>
                <a:cxn ang="0">
                  <a:pos x="48" y="34"/>
                </a:cxn>
                <a:cxn ang="0">
                  <a:pos x="34" y="19"/>
                </a:cxn>
                <a:cxn ang="0">
                  <a:pos x="19" y="34"/>
                </a:cxn>
                <a:cxn ang="0">
                  <a:pos x="34" y="48"/>
                </a:cxn>
                <a:cxn ang="0">
                  <a:pos x="48" y="34"/>
                </a:cxn>
                <a:cxn ang="0">
                  <a:pos x="20" y="8"/>
                </a:cxn>
                <a:cxn ang="0">
                  <a:pos x="27" y="15"/>
                </a:cxn>
                <a:cxn ang="0">
                  <a:pos x="34" y="14"/>
                </a:cxn>
                <a:cxn ang="0">
                  <a:pos x="40" y="15"/>
                </a:cxn>
                <a:cxn ang="0">
                  <a:pos x="47" y="8"/>
                </a:cxn>
                <a:cxn ang="0">
                  <a:pos x="34" y="5"/>
                </a:cxn>
                <a:cxn ang="0">
                  <a:pos x="20" y="8"/>
                </a:cxn>
                <a:cxn ang="0">
                  <a:pos x="47" y="59"/>
                </a:cxn>
                <a:cxn ang="0">
                  <a:pos x="40" y="52"/>
                </a:cxn>
                <a:cxn ang="0">
                  <a:pos x="34" y="53"/>
                </a:cxn>
                <a:cxn ang="0">
                  <a:pos x="27" y="52"/>
                </a:cxn>
                <a:cxn ang="0">
                  <a:pos x="20" y="59"/>
                </a:cxn>
                <a:cxn ang="0">
                  <a:pos x="34" y="63"/>
                </a:cxn>
                <a:cxn ang="0">
                  <a:pos x="47" y="59"/>
                </a:cxn>
                <a:cxn ang="0">
                  <a:pos x="60" y="47"/>
                </a:cxn>
                <a:cxn ang="0">
                  <a:pos x="63" y="34"/>
                </a:cxn>
                <a:cxn ang="0">
                  <a:pos x="60" y="20"/>
                </a:cxn>
                <a:cxn ang="0">
                  <a:pos x="52" y="27"/>
                </a:cxn>
                <a:cxn ang="0">
                  <a:pos x="53" y="34"/>
                </a:cxn>
                <a:cxn ang="0">
                  <a:pos x="52" y="40"/>
                </a:cxn>
                <a:cxn ang="0">
                  <a:pos x="60" y="47"/>
                </a:cxn>
              </a:cxnLst>
              <a:rect l="0" t="0" r="r" b="b"/>
              <a:pathLst>
                <a:path w="68" h="68">
                  <a:moveTo>
                    <a:pt x="68" y="34"/>
                  </a:moveTo>
                  <a:cubicBezTo>
                    <a:pt x="68" y="52"/>
                    <a:pt x="53" y="68"/>
                    <a:pt x="34" y="68"/>
                  </a:cubicBezTo>
                  <a:cubicBezTo>
                    <a:pt x="15" y="68"/>
                    <a:pt x="0" y="52"/>
                    <a:pt x="0" y="34"/>
                  </a:cubicBezTo>
                  <a:cubicBezTo>
                    <a:pt x="0" y="15"/>
                    <a:pt x="15" y="0"/>
                    <a:pt x="34" y="0"/>
                  </a:cubicBezTo>
                  <a:cubicBezTo>
                    <a:pt x="53" y="0"/>
                    <a:pt x="68" y="15"/>
                    <a:pt x="68" y="34"/>
                  </a:cubicBezTo>
                  <a:close/>
                  <a:moveTo>
                    <a:pt x="15" y="40"/>
                  </a:moveTo>
                  <a:cubicBezTo>
                    <a:pt x="15" y="38"/>
                    <a:pt x="14" y="36"/>
                    <a:pt x="14" y="34"/>
                  </a:cubicBezTo>
                  <a:cubicBezTo>
                    <a:pt x="14" y="31"/>
                    <a:pt x="15" y="29"/>
                    <a:pt x="15" y="27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6" y="24"/>
                    <a:pt x="5" y="29"/>
                    <a:pt x="5" y="34"/>
                  </a:cubicBezTo>
                  <a:cubicBezTo>
                    <a:pt x="5" y="39"/>
                    <a:pt x="6" y="43"/>
                    <a:pt x="8" y="47"/>
                  </a:cubicBezTo>
                  <a:lnTo>
                    <a:pt x="15" y="40"/>
                  </a:lnTo>
                  <a:close/>
                  <a:moveTo>
                    <a:pt x="48" y="34"/>
                  </a:moveTo>
                  <a:cubicBezTo>
                    <a:pt x="48" y="26"/>
                    <a:pt x="42" y="19"/>
                    <a:pt x="34" y="19"/>
                  </a:cubicBezTo>
                  <a:cubicBezTo>
                    <a:pt x="26" y="19"/>
                    <a:pt x="19" y="26"/>
                    <a:pt x="19" y="34"/>
                  </a:cubicBezTo>
                  <a:cubicBezTo>
                    <a:pt x="19" y="42"/>
                    <a:pt x="26" y="48"/>
                    <a:pt x="34" y="48"/>
                  </a:cubicBezTo>
                  <a:cubicBezTo>
                    <a:pt x="42" y="48"/>
                    <a:pt x="48" y="42"/>
                    <a:pt x="48" y="34"/>
                  </a:cubicBezTo>
                  <a:close/>
                  <a:moveTo>
                    <a:pt x="20" y="8"/>
                  </a:moveTo>
                  <a:cubicBezTo>
                    <a:pt x="27" y="15"/>
                    <a:pt x="27" y="15"/>
                    <a:pt x="27" y="15"/>
                  </a:cubicBezTo>
                  <a:cubicBezTo>
                    <a:pt x="29" y="15"/>
                    <a:pt x="32" y="14"/>
                    <a:pt x="34" y="14"/>
                  </a:cubicBezTo>
                  <a:cubicBezTo>
                    <a:pt x="36" y="14"/>
                    <a:pt x="38" y="15"/>
                    <a:pt x="40" y="15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3" y="6"/>
                    <a:pt x="39" y="5"/>
                    <a:pt x="34" y="5"/>
                  </a:cubicBezTo>
                  <a:cubicBezTo>
                    <a:pt x="29" y="5"/>
                    <a:pt x="24" y="6"/>
                    <a:pt x="20" y="8"/>
                  </a:cubicBezTo>
                  <a:close/>
                  <a:moveTo>
                    <a:pt x="47" y="59"/>
                  </a:moveTo>
                  <a:cubicBezTo>
                    <a:pt x="40" y="52"/>
                    <a:pt x="40" y="52"/>
                    <a:pt x="40" y="52"/>
                  </a:cubicBezTo>
                  <a:cubicBezTo>
                    <a:pt x="38" y="53"/>
                    <a:pt x="36" y="53"/>
                    <a:pt x="34" y="53"/>
                  </a:cubicBezTo>
                  <a:cubicBezTo>
                    <a:pt x="32" y="53"/>
                    <a:pt x="29" y="53"/>
                    <a:pt x="27" y="52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4" y="62"/>
                    <a:pt x="29" y="63"/>
                    <a:pt x="34" y="63"/>
                  </a:cubicBezTo>
                  <a:cubicBezTo>
                    <a:pt x="39" y="63"/>
                    <a:pt x="43" y="62"/>
                    <a:pt x="47" y="59"/>
                  </a:cubicBezTo>
                  <a:close/>
                  <a:moveTo>
                    <a:pt x="60" y="47"/>
                  </a:moveTo>
                  <a:cubicBezTo>
                    <a:pt x="62" y="43"/>
                    <a:pt x="63" y="39"/>
                    <a:pt x="63" y="34"/>
                  </a:cubicBezTo>
                  <a:cubicBezTo>
                    <a:pt x="63" y="29"/>
                    <a:pt x="62" y="24"/>
                    <a:pt x="60" y="20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3" y="29"/>
                    <a:pt x="53" y="32"/>
                    <a:pt x="53" y="34"/>
                  </a:cubicBezTo>
                  <a:cubicBezTo>
                    <a:pt x="53" y="36"/>
                    <a:pt x="53" y="38"/>
                    <a:pt x="52" y="40"/>
                  </a:cubicBezTo>
                  <a:lnTo>
                    <a:pt x="60" y="4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+mn-ea"/>
              </a:endParaRPr>
            </a:p>
          </p:txBody>
        </p:sp>
      </p:grpSp>
      <p:grpSp>
        <p:nvGrpSpPr>
          <p:cNvPr id="55" name="Group 65"/>
          <p:cNvGrpSpPr/>
          <p:nvPr/>
        </p:nvGrpSpPr>
        <p:grpSpPr>
          <a:xfrm>
            <a:off x="3708871" y="2845892"/>
            <a:ext cx="1016575" cy="936000"/>
            <a:chOff x="2827138" y="1712746"/>
            <a:chExt cx="883472" cy="884210"/>
          </a:xfrm>
        </p:grpSpPr>
        <p:sp>
          <p:nvSpPr>
            <p:cNvPr id="68" name="Oval 50"/>
            <p:cNvSpPr>
              <a:spLocks noChangeAspect="1"/>
            </p:cNvSpPr>
            <p:nvPr/>
          </p:nvSpPr>
          <p:spPr>
            <a:xfrm>
              <a:off x="2827138" y="1712746"/>
              <a:ext cx="883472" cy="88421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+mn-ea"/>
              </a:endParaRPr>
            </a:p>
          </p:txBody>
        </p:sp>
        <p:sp>
          <p:nvSpPr>
            <p:cNvPr id="69" name="Freeform 135"/>
            <p:cNvSpPr>
              <a:spLocks noEditPoints="1"/>
            </p:cNvSpPr>
            <p:nvPr/>
          </p:nvSpPr>
          <p:spPr bwMode="auto">
            <a:xfrm>
              <a:off x="3117194" y="2012771"/>
              <a:ext cx="303361" cy="284161"/>
            </a:xfrm>
            <a:custGeom>
              <a:avLst/>
              <a:gdLst/>
              <a:ahLst/>
              <a:cxnLst>
                <a:cxn ang="0">
                  <a:pos x="13" y="39"/>
                </a:cxn>
                <a:cxn ang="0">
                  <a:pos x="8" y="39"/>
                </a:cxn>
                <a:cxn ang="0">
                  <a:pos x="0" y="33"/>
                </a:cxn>
                <a:cxn ang="0">
                  <a:pos x="5" y="19"/>
                </a:cxn>
                <a:cxn ang="0">
                  <a:pos x="15" y="22"/>
                </a:cxn>
                <a:cxn ang="0">
                  <a:pos x="20" y="21"/>
                </a:cxn>
                <a:cxn ang="0">
                  <a:pos x="20" y="24"/>
                </a:cxn>
                <a:cxn ang="0">
                  <a:pos x="23" y="34"/>
                </a:cxn>
                <a:cxn ang="0">
                  <a:pos x="13" y="39"/>
                </a:cxn>
                <a:cxn ang="0">
                  <a:pos x="15" y="19"/>
                </a:cxn>
                <a:cxn ang="0">
                  <a:pos x="5" y="9"/>
                </a:cxn>
                <a:cxn ang="0">
                  <a:pos x="15" y="0"/>
                </a:cxn>
                <a:cxn ang="0">
                  <a:pos x="25" y="9"/>
                </a:cxn>
                <a:cxn ang="0">
                  <a:pos x="15" y="19"/>
                </a:cxn>
                <a:cxn ang="0">
                  <a:pos x="53" y="68"/>
                </a:cxn>
                <a:cxn ang="0">
                  <a:pos x="20" y="68"/>
                </a:cxn>
                <a:cxn ang="0">
                  <a:pos x="10" y="58"/>
                </a:cxn>
                <a:cxn ang="0">
                  <a:pos x="23" y="36"/>
                </a:cxn>
                <a:cxn ang="0">
                  <a:pos x="37" y="41"/>
                </a:cxn>
                <a:cxn ang="0">
                  <a:pos x="50" y="36"/>
                </a:cxn>
                <a:cxn ang="0">
                  <a:pos x="64" y="58"/>
                </a:cxn>
                <a:cxn ang="0">
                  <a:pos x="53" y="68"/>
                </a:cxn>
                <a:cxn ang="0">
                  <a:pos x="37" y="39"/>
                </a:cxn>
                <a:cxn ang="0">
                  <a:pos x="22" y="24"/>
                </a:cxn>
                <a:cxn ang="0">
                  <a:pos x="37" y="9"/>
                </a:cxn>
                <a:cxn ang="0">
                  <a:pos x="51" y="24"/>
                </a:cxn>
                <a:cxn ang="0">
                  <a:pos x="37" y="39"/>
                </a:cxn>
                <a:cxn ang="0">
                  <a:pos x="59" y="19"/>
                </a:cxn>
                <a:cxn ang="0">
                  <a:pos x="49" y="9"/>
                </a:cxn>
                <a:cxn ang="0">
                  <a:pos x="59" y="0"/>
                </a:cxn>
                <a:cxn ang="0">
                  <a:pos x="68" y="9"/>
                </a:cxn>
                <a:cxn ang="0">
                  <a:pos x="59" y="19"/>
                </a:cxn>
                <a:cxn ang="0">
                  <a:pos x="66" y="39"/>
                </a:cxn>
                <a:cxn ang="0">
                  <a:pos x="61" y="39"/>
                </a:cxn>
                <a:cxn ang="0">
                  <a:pos x="51" y="34"/>
                </a:cxn>
                <a:cxn ang="0">
                  <a:pos x="54" y="24"/>
                </a:cxn>
                <a:cxn ang="0">
                  <a:pos x="54" y="21"/>
                </a:cxn>
                <a:cxn ang="0">
                  <a:pos x="59" y="22"/>
                </a:cxn>
                <a:cxn ang="0">
                  <a:pos x="69" y="19"/>
                </a:cxn>
                <a:cxn ang="0">
                  <a:pos x="73" y="33"/>
                </a:cxn>
                <a:cxn ang="0">
                  <a:pos x="66" y="39"/>
                </a:cxn>
              </a:cxnLst>
              <a:rect l="0" t="0" r="r" b="b"/>
              <a:pathLst>
                <a:path w="73" h="68">
                  <a:moveTo>
                    <a:pt x="13" y="39"/>
                  </a:move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0" y="37"/>
                    <a:pt x="0" y="33"/>
                  </a:cubicBezTo>
                  <a:cubicBezTo>
                    <a:pt x="0" y="29"/>
                    <a:pt x="0" y="19"/>
                    <a:pt x="5" y="19"/>
                  </a:cubicBezTo>
                  <a:cubicBezTo>
                    <a:pt x="6" y="19"/>
                    <a:pt x="10" y="22"/>
                    <a:pt x="15" y="22"/>
                  </a:cubicBezTo>
                  <a:cubicBezTo>
                    <a:pt x="17" y="22"/>
                    <a:pt x="18" y="22"/>
                    <a:pt x="20" y="21"/>
                  </a:cubicBezTo>
                  <a:cubicBezTo>
                    <a:pt x="20" y="22"/>
                    <a:pt x="20" y="23"/>
                    <a:pt x="20" y="24"/>
                  </a:cubicBezTo>
                  <a:cubicBezTo>
                    <a:pt x="20" y="27"/>
                    <a:pt x="21" y="31"/>
                    <a:pt x="23" y="34"/>
                  </a:cubicBezTo>
                  <a:cubicBezTo>
                    <a:pt x="19" y="34"/>
                    <a:pt x="15" y="36"/>
                    <a:pt x="13" y="39"/>
                  </a:cubicBezTo>
                  <a:close/>
                  <a:moveTo>
                    <a:pt x="15" y="19"/>
                  </a:moveTo>
                  <a:cubicBezTo>
                    <a:pt x="10" y="19"/>
                    <a:pt x="5" y="15"/>
                    <a:pt x="5" y="9"/>
                  </a:cubicBezTo>
                  <a:cubicBezTo>
                    <a:pt x="5" y="4"/>
                    <a:pt x="10" y="0"/>
                    <a:pt x="15" y="0"/>
                  </a:cubicBezTo>
                  <a:cubicBezTo>
                    <a:pt x="20" y="0"/>
                    <a:pt x="25" y="4"/>
                    <a:pt x="25" y="9"/>
                  </a:cubicBezTo>
                  <a:cubicBezTo>
                    <a:pt x="25" y="15"/>
                    <a:pt x="20" y="19"/>
                    <a:pt x="15" y="19"/>
                  </a:cubicBezTo>
                  <a:close/>
                  <a:moveTo>
                    <a:pt x="53" y="68"/>
                  </a:moveTo>
                  <a:cubicBezTo>
                    <a:pt x="20" y="68"/>
                    <a:pt x="20" y="68"/>
                    <a:pt x="20" y="68"/>
                  </a:cubicBezTo>
                  <a:cubicBezTo>
                    <a:pt x="14" y="68"/>
                    <a:pt x="10" y="64"/>
                    <a:pt x="10" y="58"/>
                  </a:cubicBezTo>
                  <a:cubicBezTo>
                    <a:pt x="10" y="49"/>
                    <a:pt x="12" y="36"/>
                    <a:pt x="23" y="36"/>
                  </a:cubicBezTo>
                  <a:cubicBezTo>
                    <a:pt x="25" y="36"/>
                    <a:pt x="29" y="41"/>
                    <a:pt x="37" y="41"/>
                  </a:cubicBezTo>
                  <a:cubicBezTo>
                    <a:pt x="44" y="41"/>
                    <a:pt x="49" y="36"/>
                    <a:pt x="50" y="36"/>
                  </a:cubicBezTo>
                  <a:cubicBezTo>
                    <a:pt x="62" y="36"/>
                    <a:pt x="64" y="49"/>
                    <a:pt x="64" y="58"/>
                  </a:cubicBezTo>
                  <a:cubicBezTo>
                    <a:pt x="64" y="64"/>
                    <a:pt x="60" y="68"/>
                    <a:pt x="53" y="68"/>
                  </a:cubicBezTo>
                  <a:close/>
                  <a:moveTo>
                    <a:pt x="37" y="39"/>
                  </a:moveTo>
                  <a:cubicBezTo>
                    <a:pt x="29" y="39"/>
                    <a:pt x="22" y="32"/>
                    <a:pt x="22" y="24"/>
                  </a:cubicBezTo>
                  <a:cubicBezTo>
                    <a:pt x="22" y="16"/>
                    <a:pt x="29" y="9"/>
                    <a:pt x="37" y="9"/>
                  </a:cubicBezTo>
                  <a:cubicBezTo>
                    <a:pt x="45" y="9"/>
                    <a:pt x="51" y="16"/>
                    <a:pt x="51" y="24"/>
                  </a:cubicBezTo>
                  <a:cubicBezTo>
                    <a:pt x="51" y="32"/>
                    <a:pt x="45" y="39"/>
                    <a:pt x="37" y="39"/>
                  </a:cubicBezTo>
                  <a:close/>
                  <a:moveTo>
                    <a:pt x="59" y="19"/>
                  </a:moveTo>
                  <a:cubicBezTo>
                    <a:pt x="53" y="19"/>
                    <a:pt x="49" y="15"/>
                    <a:pt x="49" y="9"/>
                  </a:cubicBezTo>
                  <a:cubicBezTo>
                    <a:pt x="49" y="4"/>
                    <a:pt x="53" y="0"/>
                    <a:pt x="59" y="0"/>
                  </a:cubicBezTo>
                  <a:cubicBezTo>
                    <a:pt x="64" y="0"/>
                    <a:pt x="68" y="4"/>
                    <a:pt x="68" y="9"/>
                  </a:cubicBezTo>
                  <a:cubicBezTo>
                    <a:pt x="68" y="15"/>
                    <a:pt x="64" y="19"/>
                    <a:pt x="59" y="19"/>
                  </a:cubicBezTo>
                  <a:close/>
                  <a:moveTo>
                    <a:pt x="66" y="39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58" y="36"/>
                    <a:pt x="55" y="34"/>
                    <a:pt x="51" y="34"/>
                  </a:cubicBezTo>
                  <a:cubicBezTo>
                    <a:pt x="53" y="31"/>
                    <a:pt x="54" y="27"/>
                    <a:pt x="54" y="24"/>
                  </a:cubicBezTo>
                  <a:cubicBezTo>
                    <a:pt x="54" y="23"/>
                    <a:pt x="54" y="22"/>
                    <a:pt x="54" y="21"/>
                  </a:cubicBezTo>
                  <a:cubicBezTo>
                    <a:pt x="55" y="22"/>
                    <a:pt x="57" y="22"/>
                    <a:pt x="59" y="22"/>
                  </a:cubicBezTo>
                  <a:cubicBezTo>
                    <a:pt x="64" y="22"/>
                    <a:pt x="68" y="19"/>
                    <a:pt x="69" y="19"/>
                  </a:cubicBezTo>
                  <a:cubicBezTo>
                    <a:pt x="73" y="19"/>
                    <a:pt x="73" y="29"/>
                    <a:pt x="73" y="33"/>
                  </a:cubicBezTo>
                  <a:cubicBezTo>
                    <a:pt x="73" y="37"/>
                    <a:pt x="70" y="39"/>
                    <a:pt x="66" y="3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+mn-ea"/>
              </a:endParaRPr>
            </a:p>
          </p:txBody>
        </p:sp>
      </p:grpSp>
      <p:sp>
        <p:nvSpPr>
          <p:cNvPr id="56" name="Bent Arrow 104"/>
          <p:cNvSpPr/>
          <p:nvPr/>
        </p:nvSpPr>
        <p:spPr>
          <a:xfrm rot="10800000" flipH="1">
            <a:off x="7006941" y="2917175"/>
            <a:ext cx="5204134" cy="1456262"/>
          </a:xfrm>
          <a:prstGeom prst="bentArrow">
            <a:avLst>
              <a:gd name="adj1" fmla="val 25000"/>
              <a:gd name="adj2" fmla="val 3719"/>
              <a:gd name="adj3" fmla="val 0"/>
              <a:gd name="adj4" fmla="val 3002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n-ea"/>
            </a:endParaRPr>
          </a:p>
        </p:txBody>
      </p:sp>
      <p:sp>
        <p:nvSpPr>
          <p:cNvPr id="57" name="Bent Arrow 107"/>
          <p:cNvSpPr/>
          <p:nvPr/>
        </p:nvSpPr>
        <p:spPr>
          <a:xfrm rot="10800000" flipH="1">
            <a:off x="7982006" y="3498923"/>
            <a:ext cx="4229072" cy="1456262"/>
          </a:xfrm>
          <a:prstGeom prst="bentArrow">
            <a:avLst>
              <a:gd name="adj1" fmla="val 25000"/>
              <a:gd name="adj2" fmla="val 3719"/>
              <a:gd name="adj3" fmla="val 0"/>
              <a:gd name="adj4" fmla="val 3002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n-ea"/>
            </a:endParaRPr>
          </a:p>
        </p:txBody>
      </p:sp>
      <p:sp>
        <p:nvSpPr>
          <p:cNvPr id="58" name="Bent Arrow 108"/>
          <p:cNvSpPr/>
          <p:nvPr/>
        </p:nvSpPr>
        <p:spPr>
          <a:xfrm rot="10800000" flipH="1">
            <a:off x="9129704" y="4038315"/>
            <a:ext cx="3081374" cy="1456262"/>
          </a:xfrm>
          <a:prstGeom prst="bentArrow">
            <a:avLst>
              <a:gd name="adj1" fmla="val 25000"/>
              <a:gd name="adj2" fmla="val 3719"/>
              <a:gd name="adj3" fmla="val 0"/>
              <a:gd name="adj4" fmla="val 3002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n-ea"/>
            </a:endParaRPr>
          </a:p>
        </p:txBody>
      </p:sp>
      <p:grpSp>
        <p:nvGrpSpPr>
          <p:cNvPr id="59" name="Group 140"/>
          <p:cNvGrpSpPr/>
          <p:nvPr/>
        </p:nvGrpSpPr>
        <p:grpSpPr>
          <a:xfrm>
            <a:off x="8706652" y="3447494"/>
            <a:ext cx="936000" cy="936000"/>
            <a:chOff x="6334199" y="2144290"/>
            <a:chExt cx="734653" cy="884208"/>
          </a:xfrm>
        </p:grpSpPr>
        <p:sp>
          <p:nvSpPr>
            <p:cNvPr id="66" name="Oval 120"/>
            <p:cNvSpPr>
              <a:spLocks noChangeAspect="1"/>
            </p:cNvSpPr>
            <p:nvPr/>
          </p:nvSpPr>
          <p:spPr>
            <a:xfrm flipH="1">
              <a:off x="6334199" y="2144290"/>
              <a:ext cx="734653" cy="884208"/>
            </a:xfrm>
            <a:prstGeom prst="ellipse">
              <a:avLst/>
            </a:prstGeom>
            <a:solidFill>
              <a:srgbClr val="84ADD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+mn-ea"/>
              </a:endParaRPr>
            </a:p>
          </p:txBody>
        </p:sp>
        <p:sp>
          <p:nvSpPr>
            <p:cNvPr id="67" name="Freeform 56"/>
            <p:cNvSpPr>
              <a:spLocks noEditPoints="1"/>
            </p:cNvSpPr>
            <p:nvPr/>
          </p:nvSpPr>
          <p:spPr bwMode="auto">
            <a:xfrm>
              <a:off x="6525629" y="2400872"/>
              <a:ext cx="381000" cy="381000"/>
            </a:xfrm>
            <a:custGeom>
              <a:avLst/>
              <a:gdLst/>
              <a:ahLst/>
              <a:cxnLst>
                <a:cxn ang="0">
                  <a:pos x="64" y="42"/>
                </a:cxn>
                <a:cxn ang="0">
                  <a:pos x="63" y="44"/>
                </a:cxn>
                <a:cxn ang="0">
                  <a:pos x="33" y="64"/>
                </a:cxn>
                <a:cxn ang="0">
                  <a:pos x="32" y="64"/>
                </a:cxn>
                <a:cxn ang="0">
                  <a:pos x="30" y="64"/>
                </a:cxn>
                <a:cxn ang="0">
                  <a:pos x="1" y="44"/>
                </a:cxn>
                <a:cxn ang="0">
                  <a:pos x="0" y="42"/>
                </a:cxn>
                <a:cxn ang="0">
                  <a:pos x="0" y="23"/>
                </a:cxn>
                <a:cxn ang="0">
                  <a:pos x="1" y="20"/>
                </a:cxn>
                <a:cxn ang="0">
                  <a:pos x="30" y="1"/>
                </a:cxn>
                <a:cxn ang="0">
                  <a:pos x="32" y="0"/>
                </a:cxn>
                <a:cxn ang="0">
                  <a:pos x="33" y="1"/>
                </a:cxn>
                <a:cxn ang="0">
                  <a:pos x="63" y="20"/>
                </a:cxn>
                <a:cxn ang="0">
                  <a:pos x="64" y="23"/>
                </a:cxn>
                <a:cxn ang="0">
                  <a:pos x="64" y="42"/>
                </a:cxn>
                <a:cxn ang="0">
                  <a:pos x="12" y="32"/>
                </a:cxn>
                <a:cxn ang="0">
                  <a:pos x="5" y="28"/>
                </a:cxn>
                <a:cxn ang="0">
                  <a:pos x="5" y="37"/>
                </a:cxn>
                <a:cxn ang="0">
                  <a:pos x="12" y="32"/>
                </a:cxn>
                <a:cxn ang="0">
                  <a:pos x="29" y="21"/>
                </a:cxn>
                <a:cxn ang="0">
                  <a:pos x="29" y="8"/>
                </a:cxn>
                <a:cxn ang="0">
                  <a:pos x="7" y="23"/>
                </a:cxn>
                <a:cxn ang="0">
                  <a:pos x="17" y="29"/>
                </a:cxn>
                <a:cxn ang="0">
                  <a:pos x="29" y="21"/>
                </a:cxn>
                <a:cxn ang="0">
                  <a:pos x="29" y="56"/>
                </a:cxn>
                <a:cxn ang="0">
                  <a:pos x="29" y="44"/>
                </a:cxn>
                <a:cxn ang="0">
                  <a:pos x="17" y="36"/>
                </a:cxn>
                <a:cxn ang="0">
                  <a:pos x="7" y="42"/>
                </a:cxn>
                <a:cxn ang="0">
                  <a:pos x="29" y="56"/>
                </a:cxn>
                <a:cxn ang="0">
                  <a:pos x="41" y="32"/>
                </a:cxn>
                <a:cxn ang="0">
                  <a:pos x="32" y="26"/>
                </a:cxn>
                <a:cxn ang="0">
                  <a:pos x="22" y="32"/>
                </a:cxn>
                <a:cxn ang="0">
                  <a:pos x="32" y="39"/>
                </a:cxn>
                <a:cxn ang="0">
                  <a:pos x="41" y="32"/>
                </a:cxn>
                <a:cxn ang="0">
                  <a:pos x="56" y="23"/>
                </a:cxn>
                <a:cxn ang="0">
                  <a:pos x="35" y="8"/>
                </a:cxn>
                <a:cxn ang="0">
                  <a:pos x="35" y="21"/>
                </a:cxn>
                <a:cxn ang="0">
                  <a:pos x="46" y="29"/>
                </a:cxn>
                <a:cxn ang="0">
                  <a:pos x="56" y="23"/>
                </a:cxn>
                <a:cxn ang="0">
                  <a:pos x="56" y="42"/>
                </a:cxn>
                <a:cxn ang="0">
                  <a:pos x="46" y="36"/>
                </a:cxn>
                <a:cxn ang="0">
                  <a:pos x="35" y="44"/>
                </a:cxn>
                <a:cxn ang="0">
                  <a:pos x="35" y="56"/>
                </a:cxn>
                <a:cxn ang="0">
                  <a:pos x="56" y="42"/>
                </a:cxn>
                <a:cxn ang="0">
                  <a:pos x="58" y="37"/>
                </a:cxn>
                <a:cxn ang="0">
                  <a:pos x="58" y="28"/>
                </a:cxn>
                <a:cxn ang="0">
                  <a:pos x="51" y="32"/>
                </a:cxn>
                <a:cxn ang="0">
                  <a:pos x="58" y="37"/>
                </a:cxn>
              </a:cxnLst>
              <a:rect l="0" t="0" r="r" b="b"/>
              <a:pathLst>
                <a:path w="64" h="64">
                  <a:moveTo>
                    <a:pt x="64" y="42"/>
                  </a:moveTo>
                  <a:cubicBezTo>
                    <a:pt x="64" y="43"/>
                    <a:pt x="63" y="44"/>
                    <a:pt x="63" y="44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4"/>
                    <a:pt x="32" y="64"/>
                  </a:cubicBezTo>
                  <a:cubicBezTo>
                    <a:pt x="31" y="64"/>
                    <a:pt x="31" y="64"/>
                    <a:pt x="30" y="64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0" y="44"/>
                    <a:pt x="0" y="43"/>
                    <a:pt x="0" y="4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1" y="1"/>
                    <a:pt x="31" y="0"/>
                    <a:pt x="32" y="0"/>
                  </a:cubicBezTo>
                  <a:cubicBezTo>
                    <a:pt x="32" y="0"/>
                    <a:pt x="33" y="1"/>
                    <a:pt x="33" y="1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3" y="21"/>
                    <a:pt x="64" y="22"/>
                    <a:pt x="64" y="23"/>
                  </a:cubicBezTo>
                  <a:lnTo>
                    <a:pt x="64" y="42"/>
                  </a:lnTo>
                  <a:close/>
                  <a:moveTo>
                    <a:pt x="12" y="32"/>
                  </a:moveTo>
                  <a:cubicBezTo>
                    <a:pt x="5" y="28"/>
                    <a:pt x="5" y="28"/>
                    <a:pt x="5" y="28"/>
                  </a:cubicBezTo>
                  <a:cubicBezTo>
                    <a:pt x="5" y="37"/>
                    <a:pt x="5" y="37"/>
                    <a:pt x="5" y="37"/>
                  </a:cubicBezTo>
                  <a:lnTo>
                    <a:pt x="12" y="32"/>
                  </a:lnTo>
                  <a:close/>
                  <a:moveTo>
                    <a:pt x="29" y="21"/>
                  </a:moveTo>
                  <a:cubicBezTo>
                    <a:pt x="29" y="8"/>
                    <a:pt x="29" y="8"/>
                    <a:pt x="29" y="8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7" y="29"/>
                    <a:pt x="17" y="29"/>
                    <a:pt x="17" y="29"/>
                  </a:cubicBezTo>
                  <a:lnTo>
                    <a:pt x="29" y="21"/>
                  </a:lnTo>
                  <a:close/>
                  <a:moveTo>
                    <a:pt x="29" y="56"/>
                  </a:moveTo>
                  <a:cubicBezTo>
                    <a:pt x="29" y="44"/>
                    <a:pt x="29" y="44"/>
                    <a:pt x="29" y="44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7" y="42"/>
                    <a:pt x="7" y="42"/>
                    <a:pt x="7" y="42"/>
                  </a:cubicBezTo>
                  <a:lnTo>
                    <a:pt x="29" y="56"/>
                  </a:lnTo>
                  <a:close/>
                  <a:moveTo>
                    <a:pt x="41" y="32"/>
                  </a:moveTo>
                  <a:cubicBezTo>
                    <a:pt x="32" y="26"/>
                    <a:pt x="32" y="26"/>
                    <a:pt x="32" y="26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2" y="39"/>
                    <a:pt x="32" y="39"/>
                    <a:pt x="32" y="39"/>
                  </a:cubicBezTo>
                  <a:lnTo>
                    <a:pt x="41" y="32"/>
                  </a:lnTo>
                  <a:close/>
                  <a:moveTo>
                    <a:pt x="56" y="23"/>
                  </a:moveTo>
                  <a:cubicBezTo>
                    <a:pt x="35" y="8"/>
                    <a:pt x="35" y="8"/>
                    <a:pt x="35" y="8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46" y="29"/>
                    <a:pt x="46" y="29"/>
                    <a:pt x="46" y="29"/>
                  </a:cubicBezTo>
                  <a:lnTo>
                    <a:pt x="56" y="23"/>
                  </a:lnTo>
                  <a:close/>
                  <a:moveTo>
                    <a:pt x="56" y="42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5" y="56"/>
                    <a:pt x="35" y="56"/>
                    <a:pt x="35" y="56"/>
                  </a:cubicBezTo>
                  <a:lnTo>
                    <a:pt x="56" y="42"/>
                  </a:lnTo>
                  <a:close/>
                  <a:moveTo>
                    <a:pt x="58" y="37"/>
                  </a:moveTo>
                  <a:cubicBezTo>
                    <a:pt x="58" y="28"/>
                    <a:pt x="58" y="28"/>
                    <a:pt x="58" y="28"/>
                  </a:cubicBezTo>
                  <a:cubicBezTo>
                    <a:pt x="51" y="32"/>
                    <a:pt x="51" y="32"/>
                    <a:pt x="51" y="32"/>
                  </a:cubicBezTo>
                  <a:lnTo>
                    <a:pt x="58" y="3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669036" y="2186197"/>
            <a:ext cx="935218" cy="936000"/>
            <a:chOff x="4669036" y="2186197"/>
            <a:chExt cx="935218" cy="936000"/>
          </a:xfrm>
        </p:grpSpPr>
        <p:sp>
          <p:nvSpPr>
            <p:cNvPr id="72" name="Oval 46"/>
            <p:cNvSpPr>
              <a:spLocks noChangeAspect="1"/>
            </p:cNvSpPr>
            <p:nvPr/>
          </p:nvSpPr>
          <p:spPr>
            <a:xfrm>
              <a:off x="4669036" y="2186197"/>
              <a:ext cx="935218" cy="936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+mn-ea"/>
              </a:endParaRPr>
            </a:p>
          </p:txBody>
        </p:sp>
        <p:grpSp>
          <p:nvGrpSpPr>
            <p:cNvPr id="75" name="PA-pen-vector-and-icon-282534"/>
            <p:cNvGrpSpPr>
              <a:grpSpLocks noChangeAspect="1"/>
            </p:cNvGrpSpPr>
            <p:nvPr>
              <p:custDataLst>
                <p:tags r:id="rId34"/>
              </p:custDataLst>
            </p:nvPr>
          </p:nvGrpSpPr>
          <p:grpSpPr bwMode="auto">
            <a:xfrm>
              <a:off x="4955058" y="2424194"/>
              <a:ext cx="396000" cy="394693"/>
              <a:chOff x="3537" y="1858"/>
              <a:chExt cx="606" cy="604"/>
            </a:xfrm>
            <a:solidFill>
              <a:schemeClr val="bg1"/>
            </a:solidFill>
          </p:grpSpPr>
          <p:sp>
            <p:nvSpPr>
              <p:cNvPr id="76" name="PA-任意多边形 2578"/>
              <p:cNvSpPr>
                <a:spLocks noEditPoints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3665" y="1858"/>
                <a:ext cx="351" cy="119"/>
              </a:xfrm>
              <a:custGeom>
                <a:avLst/>
                <a:gdLst>
                  <a:gd name="T0" fmla="*/ 871 w 928"/>
                  <a:gd name="T1" fmla="*/ 316 h 316"/>
                  <a:gd name="T2" fmla="*/ 57 w 928"/>
                  <a:gd name="T3" fmla="*/ 316 h 316"/>
                  <a:gd name="T4" fmla="*/ 0 w 928"/>
                  <a:gd name="T5" fmla="*/ 259 h 316"/>
                  <a:gd name="T6" fmla="*/ 0 w 928"/>
                  <a:gd name="T7" fmla="*/ 0 h 316"/>
                  <a:gd name="T8" fmla="*/ 928 w 928"/>
                  <a:gd name="T9" fmla="*/ 0 h 316"/>
                  <a:gd name="T10" fmla="*/ 928 w 928"/>
                  <a:gd name="T11" fmla="*/ 259 h 316"/>
                  <a:gd name="T12" fmla="*/ 871 w 928"/>
                  <a:gd name="T13" fmla="*/ 316 h 316"/>
                  <a:gd name="T14" fmla="*/ 64 w 928"/>
                  <a:gd name="T15" fmla="*/ 252 h 316"/>
                  <a:gd name="T16" fmla="*/ 864 w 928"/>
                  <a:gd name="T17" fmla="*/ 252 h 316"/>
                  <a:gd name="T18" fmla="*/ 864 w 928"/>
                  <a:gd name="T19" fmla="*/ 64 h 316"/>
                  <a:gd name="T20" fmla="*/ 64 w 928"/>
                  <a:gd name="T21" fmla="*/ 64 h 316"/>
                  <a:gd name="T22" fmla="*/ 64 w 928"/>
                  <a:gd name="T23" fmla="*/ 252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28" h="316">
                    <a:moveTo>
                      <a:pt x="871" y="316"/>
                    </a:moveTo>
                    <a:lnTo>
                      <a:pt x="57" y="316"/>
                    </a:lnTo>
                    <a:cubicBezTo>
                      <a:pt x="25" y="316"/>
                      <a:pt x="0" y="291"/>
                      <a:pt x="0" y="259"/>
                    </a:cubicBezTo>
                    <a:lnTo>
                      <a:pt x="0" y="0"/>
                    </a:lnTo>
                    <a:lnTo>
                      <a:pt x="928" y="0"/>
                    </a:lnTo>
                    <a:lnTo>
                      <a:pt x="928" y="259"/>
                    </a:lnTo>
                    <a:cubicBezTo>
                      <a:pt x="928" y="291"/>
                      <a:pt x="902" y="316"/>
                      <a:pt x="871" y="316"/>
                    </a:cubicBezTo>
                    <a:close/>
                    <a:moveTo>
                      <a:pt x="64" y="252"/>
                    </a:moveTo>
                    <a:lnTo>
                      <a:pt x="864" y="252"/>
                    </a:lnTo>
                    <a:lnTo>
                      <a:pt x="864" y="64"/>
                    </a:lnTo>
                    <a:lnTo>
                      <a:pt x="64" y="64"/>
                    </a:lnTo>
                    <a:lnTo>
                      <a:pt x="64" y="252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7" name="PA-任意多边形 2579"/>
              <p:cNvSpPr/>
              <p:nvPr>
                <p:custDataLst>
                  <p:tags r:id="rId36"/>
                </p:custDataLst>
              </p:nvPr>
            </p:nvSpPr>
            <p:spPr bwMode="auto">
              <a:xfrm>
                <a:off x="3675" y="1965"/>
                <a:ext cx="331" cy="409"/>
              </a:xfrm>
              <a:custGeom>
                <a:avLst/>
                <a:gdLst>
                  <a:gd name="T0" fmla="*/ 439 w 874"/>
                  <a:gd name="T1" fmla="*/ 1083 h 1083"/>
                  <a:gd name="T2" fmla="*/ 408 w 874"/>
                  <a:gd name="T3" fmla="*/ 1015 h 1083"/>
                  <a:gd name="T4" fmla="*/ 18 w 874"/>
                  <a:gd name="T5" fmla="*/ 485 h 1083"/>
                  <a:gd name="T6" fmla="*/ 0 w 874"/>
                  <a:gd name="T7" fmla="*/ 467 h 1083"/>
                  <a:gd name="T8" fmla="*/ 14 w 874"/>
                  <a:gd name="T9" fmla="*/ 445 h 1083"/>
                  <a:gd name="T10" fmla="*/ 183 w 874"/>
                  <a:gd name="T11" fmla="*/ 9 h 1083"/>
                  <a:gd name="T12" fmla="*/ 247 w 874"/>
                  <a:gd name="T13" fmla="*/ 8 h 1083"/>
                  <a:gd name="T14" fmla="*/ 81 w 874"/>
                  <a:gd name="T15" fmla="*/ 458 h 1083"/>
                  <a:gd name="T16" fmla="*/ 436 w 874"/>
                  <a:gd name="T17" fmla="*/ 929 h 1083"/>
                  <a:gd name="T18" fmla="*/ 791 w 874"/>
                  <a:gd name="T19" fmla="*/ 458 h 1083"/>
                  <a:gd name="T20" fmla="*/ 615 w 874"/>
                  <a:gd name="T21" fmla="*/ 3 h 1083"/>
                  <a:gd name="T22" fmla="*/ 679 w 874"/>
                  <a:gd name="T23" fmla="*/ 0 h 1083"/>
                  <a:gd name="T24" fmla="*/ 859 w 874"/>
                  <a:gd name="T25" fmla="*/ 444 h 1083"/>
                  <a:gd name="T26" fmla="*/ 874 w 874"/>
                  <a:gd name="T27" fmla="*/ 466 h 1083"/>
                  <a:gd name="T28" fmla="*/ 855 w 874"/>
                  <a:gd name="T29" fmla="*/ 485 h 1083"/>
                  <a:gd name="T30" fmla="*/ 466 w 874"/>
                  <a:gd name="T31" fmla="*/ 1013 h 1083"/>
                  <a:gd name="T32" fmla="*/ 439 w 874"/>
                  <a:gd name="T33" fmla="*/ 1083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74" h="1083">
                    <a:moveTo>
                      <a:pt x="439" y="1083"/>
                    </a:moveTo>
                    <a:lnTo>
                      <a:pt x="408" y="1015"/>
                    </a:lnTo>
                    <a:cubicBezTo>
                      <a:pt x="406" y="1012"/>
                      <a:pt x="284" y="751"/>
                      <a:pt x="18" y="485"/>
                    </a:cubicBezTo>
                    <a:lnTo>
                      <a:pt x="0" y="467"/>
                    </a:lnTo>
                    <a:lnTo>
                      <a:pt x="14" y="445"/>
                    </a:lnTo>
                    <a:cubicBezTo>
                      <a:pt x="183" y="173"/>
                      <a:pt x="183" y="11"/>
                      <a:pt x="183" y="9"/>
                    </a:cubicBezTo>
                    <a:lnTo>
                      <a:pt x="247" y="8"/>
                    </a:lnTo>
                    <a:cubicBezTo>
                      <a:pt x="248" y="15"/>
                      <a:pt x="249" y="180"/>
                      <a:pt x="81" y="458"/>
                    </a:cubicBezTo>
                    <a:cubicBezTo>
                      <a:pt x="271" y="652"/>
                      <a:pt x="385" y="838"/>
                      <a:pt x="436" y="929"/>
                    </a:cubicBezTo>
                    <a:cubicBezTo>
                      <a:pt x="481" y="842"/>
                      <a:pt x="587" y="667"/>
                      <a:pt x="791" y="458"/>
                    </a:cubicBezTo>
                    <a:cubicBezTo>
                      <a:pt x="626" y="210"/>
                      <a:pt x="615" y="11"/>
                      <a:pt x="615" y="3"/>
                    </a:cubicBezTo>
                    <a:lnTo>
                      <a:pt x="679" y="0"/>
                    </a:lnTo>
                    <a:cubicBezTo>
                      <a:pt x="679" y="2"/>
                      <a:pt x="691" y="201"/>
                      <a:pt x="859" y="444"/>
                    </a:cubicBezTo>
                    <a:lnTo>
                      <a:pt x="874" y="466"/>
                    </a:lnTo>
                    <a:lnTo>
                      <a:pt x="855" y="485"/>
                    </a:lnTo>
                    <a:cubicBezTo>
                      <a:pt x="560" y="780"/>
                      <a:pt x="467" y="1011"/>
                      <a:pt x="466" y="1013"/>
                    </a:cubicBezTo>
                    <a:lnTo>
                      <a:pt x="439" y="1083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8" name="PA-矩形 2580"/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3828" y="2152"/>
                <a:ext cx="24" cy="1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9" name="PA-任意多边形 2581"/>
              <p:cNvSpPr>
                <a:spLocks noEditPoint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782" y="2051"/>
                <a:ext cx="116" cy="115"/>
              </a:xfrm>
              <a:custGeom>
                <a:avLst/>
                <a:gdLst>
                  <a:gd name="T0" fmla="*/ 153 w 306"/>
                  <a:gd name="T1" fmla="*/ 305 h 305"/>
                  <a:gd name="T2" fmla="*/ 0 w 306"/>
                  <a:gd name="T3" fmla="*/ 153 h 305"/>
                  <a:gd name="T4" fmla="*/ 153 w 306"/>
                  <a:gd name="T5" fmla="*/ 0 h 305"/>
                  <a:gd name="T6" fmla="*/ 306 w 306"/>
                  <a:gd name="T7" fmla="*/ 153 h 305"/>
                  <a:gd name="T8" fmla="*/ 153 w 306"/>
                  <a:gd name="T9" fmla="*/ 305 h 305"/>
                  <a:gd name="T10" fmla="*/ 153 w 306"/>
                  <a:gd name="T11" fmla="*/ 64 h 305"/>
                  <a:gd name="T12" fmla="*/ 64 w 306"/>
                  <a:gd name="T13" fmla="*/ 153 h 305"/>
                  <a:gd name="T14" fmla="*/ 153 w 306"/>
                  <a:gd name="T15" fmla="*/ 241 h 305"/>
                  <a:gd name="T16" fmla="*/ 242 w 306"/>
                  <a:gd name="T17" fmla="*/ 153 h 305"/>
                  <a:gd name="T18" fmla="*/ 153 w 306"/>
                  <a:gd name="T19" fmla="*/ 64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6" h="305">
                    <a:moveTo>
                      <a:pt x="153" y="305"/>
                    </a:moveTo>
                    <a:cubicBezTo>
                      <a:pt x="68" y="305"/>
                      <a:pt x="0" y="237"/>
                      <a:pt x="0" y="153"/>
                    </a:cubicBezTo>
                    <a:cubicBezTo>
                      <a:pt x="0" y="68"/>
                      <a:pt x="68" y="0"/>
                      <a:pt x="153" y="0"/>
                    </a:cubicBezTo>
                    <a:cubicBezTo>
                      <a:pt x="237" y="0"/>
                      <a:pt x="306" y="68"/>
                      <a:pt x="306" y="153"/>
                    </a:cubicBezTo>
                    <a:cubicBezTo>
                      <a:pt x="306" y="237"/>
                      <a:pt x="237" y="305"/>
                      <a:pt x="153" y="305"/>
                    </a:cubicBezTo>
                    <a:close/>
                    <a:moveTo>
                      <a:pt x="153" y="64"/>
                    </a:moveTo>
                    <a:cubicBezTo>
                      <a:pt x="104" y="64"/>
                      <a:pt x="64" y="104"/>
                      <a:pt x="64" y="153"/>
                    </a:cubicBezTo>
                    <a:cubicBezTo>
                      <a:pt x="64" y="202"/>
                      <a:pt x="104" y="241"/>
                      <a:pt x="153" y="241"/>
                    </a:cubicBezTo>
                    <a:cubicBezTo>
                      <a:pt x="202" y="241"/>
                      <a:pt x="242" y="202"/>
                      <a:pt x="242" y="153"/>
                    </a:cubicBezTo>
                    <a:cubicBezTo>
                      <a:pt x="242" y="104"/>
                      <a:pt x="202" y="64"/>
                      <a:pt x="153" y="64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0" name="PA-任意多边形 2582"/>
              <p:cNvSpPr/>
              <p:nvPr>
                <p:custDataLst>
                  <p:tags r:id="rId39"/>
                </p:custDataLst>
              </p:nvPr>
            </p:nvSpPr>
            <p:spPr bwMode="auto">
              <a:xfrm>
                <a:off x="3642" y="2386"/>
                <a:ext cx="397" cy="25"/>
              </a:xfrm>
              <a:custGeom>
                <a:avLst/>
                <a:gdLst>
                  <a:gd name="T0" fmla="*/ 1016 w 1048"/>
                  <a:gd name="T1" fmla="*/ 64 h 64"/>
                  <a:gd name="T2" fmla="*/ 32 w 1048"/>
                  <a:gd name="T3" fmla="*/ 64 h 64"/>
                  <a:gd name="T4" fmla="*/ 0 w 1048"/>
                  <a:gd name="T5" fmla="*/ 32 h 64"/>
                  <a:gd name="T6" fmla="*/ 32 w 1048"/>
                  <a:gd name="T7" fmla="*/ 0 h 64"/>
                  <a:gd name="T8" fmla="*/ 1016 w 1048"/>
                  <a:gd name="T9" fmla="*/ 0 h 64"/>
                  <a:gd name="T10" fmla="*/ 1048 w 1048"/>
                  <a:gd name="T11" fmla="*/ 32 h 64"/>
                  <a:gd name="T12" fmla="*/ 1016 w 1048"/>
                  <a:gd name="T13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8" h="64">
                    <a:moveTo>
                      <a:pt x="1016" y="64"/>
                    </a:moveTo>
                    <a:lnTo>
                      <a:pt x="32" y="64"/>
                    </a:lnTo>
                    <a:cubicBezTo>
                      <a:pt x="14" y="64"/>
                      <a:pt x="0" y="50"/>
                      <a:pt x="0" y="32"/>
                    </a:cubicBezTo>
                    <a:cubicBezTo>
                      <a:pt x="0" y="14"/>
                      <a:pt x="14" y="0"/>
                      <a:pt x="32" y="0"/>
                    </a:cubicBezTo>
                    <a:lnTo>
                      <a:pt x="1016" y="0"/>
                    </a:lnTo>
                    <a:cubicBezTo>
                      <a:pt x="1033" y="0"/>
                      <a:pt x="1048" y="14"/>
                      <a:pt x="1048" y="32"/>
                    </a:cubicBezTo>
                    <a:cubicBezTo>
                      <a:pt x="1048" y="50"/>
                      <a:pt x="1033" y="64"/>
                      <a:pt x="1016" y="64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1" name="PA-任意多边形 2583"/>
              <p:cNvSpPr>
                <a:spLocks noEditPoint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3537" y="2338"/>
                <a:ext cx="129" cy="124"/>
              </a:xfrm>
              <a:custGeom>
                <a:avLst/>
                <a:gdLst>
                  <a:gd name="T0" fmla="*/ 129 w 129"/>
                  <a:gd name="T1" fmla="*/ 124 h 124"/>
                  <a:gd name="T2" fmla="*/ 0 w 129"/>
                  <a:gd name="T3" fmla="*/ 124 h 124"/>
                  <a:gd name="T4" fmla="*/ 0 w 129"/>
                  <a:gd name="T5" fmla="*/ 0 h 124"/>
                  <a:gd name="T6" fmla="*/ 129 w 129"/>
                  <a:gd name="T7" fmla="*/ 0 h 124"/>
                  <a:gd name="T8" fmla="*/ 129 w 129"/>
                  <a:gd name="T9" fmla="*/ 124 h 124"/>
                  <a:gd name="T10" fmla="*/ 129 w 129"/>
                  <a:gd name="T11" fmla="*/ 124 h 124"/>
                  <a:gd name="T12" fmla="*/ 24 w 129"/>
                  <a:gd name="T13" fmla="*/ 100 h 124"/>
                  <a:gd name="T14" fmla="*/ 105 w 129"/>
                  <a:gd name="T15" fmla="*/ 100 h 124"/>
                  <a:gd name="T16" fmla="*/ 105 w 129"/>
                  <a:gd name="T17" fmla="*/ 24 h 124"/>
                  <a:gd name="T18" fmla="*/ 24 w 129"/>
                  <a:gd name="T19" fmla="*/ 24 h 124"/>
                  <a:gd name="T20" fmla="*/ 24 w 129"/>
                  <a:gd name="T21" fmla="*/ 10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9" h="124">
                    <a:moveTo>
                      <a:pt x="129" y="124"/>
                    </a:moveTo>
                    <a:lnTo>
                      <a:pt x="0" y="124"/>
                    </a:lnTo>
                    <a:lnTo>
                      <a:pt x="0" y="0"/>
                    </a:lnTo>
                    <a:lnTo>
                      <a:pt x="129" y="0"/>
                    </a:lnTo>
                    <a:lnTo>
                      <a:pt x="129" y="124"/>
                    </a:lnTo>
                    <a:lnTo>
                      <a:pt x="129" y="124"/>
                    </a:lnTo>
                    <a:close/>
                    <a:moveTo>
                      <a:pt x="24" y="100"/>
                    </a:moveTo>
                    <a:lnTo>
                      <a:pt x="105" y="100"/>
                    </a:lnTo>
                    <a:lnTo>
                      <a:pt x="105" y="24"/>
                    </a:lnTo>
                    <a:lnTo>
                      <a:pt x="24" y="24"/>
                    </a:lnTo>
                    <a:lnTo>
                      <a:pt x="24" y="1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2" name="PA-任意多边形 2584"/>
              <p:cNvSpPr>
                <a:spLocks noEditPoint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4015" y="2336"/>
                <a:ext cx="128" cy="125"/>
              </a:xfrm>
              <a:custGeom>
                <a:avLst/>
                <a:gdLst>
                  <a:gd name="T0" fmla="*/ 128 w 128"/>
                  <a:gd name="T1" fmla="*/ 125 h 125"/>
                  <a:gd name="T2" fmla="*/ 0 w 128"/>
                  <a:gd name="T3" fmla="*/ 125 h 125"/>
                  <a:gd name="T4" fmla="*/ 0 w 128"/>
                  <a:gd name="T5" fmla="*/ 0 h 125"/>
                  <a:gd name="T6" fmla="*/ 128 w 128"/>
                  <a:gd name="T7" fmla="*/ 0 h 125"/>
                  <a:gd name="T8" fmla="*/ 128 w 128"/>
                  <a:gd name="T9" fmla="*/ 125 h 125"/>
                  <a:gd name="T10" fmla="*/ 24 w 128"/>
                  <a:gd name="T11" fmla="*/ 100 h 125"/>
                  <a:gd name="T12" fmla="*/ 104 w 128"/>
                  <a:gd name="T13" fmla="*/ 100 h 125"/>
                  <a:gd name="T14" fmla="*/ 104 w 128"/>
                  <a:gd name="T15" fmla="*/ 24 h 125"/>
                  <a:gd name="T16" fmla="*/ 24 w 128"/>
                  <a:gd name="T17" fmla="*/ 24 h 125"/>
                  <a:gd name="T18" fmla="*/ 24 w 128"/>
                  <a:gd name="T19" fmla="*/ 10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8" h="125">
                    <a:moveTo>
                      <a:pt x="128" y="125"/>
                    </a:moveTo>
                    <a:lnTo>
                      <a:pt x="0" y="125"/>
                    </a:lnTo>
                    <a:lnTo>
                      <a:pt x="0" y="0"/>
                    </a:lnTo>
                    <a:lnTo>
                      <a:pt x="128" y="0"/>
                    </a:lnTo>
                    <a:lnTo>
                      <a:pt x="128" y="125"/>
                    </a:lnTo>
                    <a:close/>
                    <a:moveTo>
                      <a:pt x="24" y="100"/>
                    </a:moveTo>
                    <a:lnTo>
                      <a:pt x="104" y="100"/>
                    </a:lnTo>
                    <a:lnTo>
                      <a:pt x="104" y="24"/>
                    </a:lnTo>
                    <a:lnTo>
                      <a:pt x="24" y="24"/>
                    </a:lnTo>
                    <a:lnTo>
                      <a:pt x="24" y="1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7584918" y="2935649"/>
            <a:ext cx="935219" cy="936000"/>
            <a:chOff x="7584918" y="2935649"/>
            <a:chExt cx="935219" cy="936000"/>
          </a:xfrm>
        </p:grpSpPr>
        <p:sp>
          <p:nvSpPr>
            <p:cNvPr id="62" name="Oval 117"/>
            <p:cNvSpPr>
              <a:spLocks noChangeAspect="1"/>
            </p:cNvSpPr>
            <p:nvPr/>
          </p:nvSpPr>
          <p:spPr>
            <a:xfrm flipH="1">
              <a:off x="7584918" y="2935649"/>
              <a:ext cx="935219" cy="936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+mn-ea"/>
              </a:endParaRPr>
            </a:p>
          </p:txBody>
        </p:sp>
        <p:grpSp>
          <p:nvGrpSpPr>
            <p:cNvPr id="83" name="PA-69-69164-Workflow-538926"/>
            <p:cNvGrpSpPr/>
            <p:nvPr>
              <p:custDataLst>
                <p:tags r:id="rId24"/>
              </p:custDataLst>
            </p:nvPr>
          </p:nvGrpSpPr>
          <p:grpSpPr>
            <a:xfrm>
              <a:off x="7809107" y="3195146"/>
              <a:ext cx="468000" cy="468000"/>
              <a:chOff x="9142731" y="10395566"/>
              <a:chExt cx="1524831" cy="1495411"/>
            </a:xfrm>
            <a:solidFill>
              <a:schemeClr val="bg1"/>
            </a:solidFill>
          </p:grpSpPr>
          <p:sp>
            <p:nvSpPr>
              <p:cNvPr id="84" name="PA-任意多边形: 形状 1274"/>
              <p:cNvSpPr/>
              <p:nvPr>
                <p:custDataLst>
                  <p:tags r:id="rId25"/>
                </p:custDataLst>
              </p:nvPr>
            </p:nvSpPr>
            <p:spPr>
              <a:xfrm>
                <a:off x="9142731" y="10798096"/>
                <a:ext cx="509128" cy="367046"/>
              </a:xfrm>
              <a:custGeom>
                <a:avLst/>
                <a:gdLst>
                  <a:gd name="connsiteX0" fmla="*/ 509119 w 509127"/>
                  <a:gd name="connsiteY0" fmla="*/ 86513 h 367045"/>
                  <a:gd name="connsiteX1" fmla="*/ 423875 w 509127"/>
                  <a:gd name="connsiteY1" fmla="*/ 1269 h 367045"/>
                  <a:gd name="connsiteX2" fmla="*/ 86513 w 509127"/>
                  <a:gd name="connsiteY2" fmla="*/ 1269 h 367045"/>
                  <a:gd name="connsiteX3" fmla="*/ 1269 w 509127"/>
                  <a:gd name="connsiteY3" fmla="*/ 86513 h 367045"/>
                  <a:gd name="connsiteX4" fmla="*/ 1269 w 509127"/>
                  <a:gd name="connsiteY4" fmla="*/ 341107 h 367045"/>
                  <a:gd name="connsiteX5" fmla="*/ 27446 w 509127"/>
                  <a:gd name="connsiteY5" fmla="*/ 367289 h 367045"/>
                  <a:gd name="connsiteX6" fmla="*/ 482941 w 509127"/>
                  <a:gd name="connsiteY6" fmla="*/ 367289 h 367045"/>
                  <a:gd name="connsiteX7" fmla="*/ 509119 w 509127"/>
                  <a:gd name="connsiteY7" fmla="*/ 341107 h 367045"/>
                  <a:gd name="connsiteX8" fmla="*/ 509119 w 509127"/>
                  <a:gd name="connsiteY8" fmla="*/ 86513 h 367045"/>
                  <a:gd name="connsiteX9" fmla="*/ 509119 w 509127"/>
                  <a:gd name="connsiteY9" fmla="*/ 86513 h 367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09127" h="367045">
                    <a:moveTo>
                      <a:pt x="509119" y="86513"/>
                    </a:moveTo>
                    <a:cubicBezTo>
                      <a:pt x="509119" y="39435"/>
                      <a:pt x="470953" y="1269"/>
                      <a:pt x="423875" y="1269"/>
                    </a:cubicBezTo>
                    <a:lnTo>
                      <a:pt x="86513" y="1269"/>
                    </a:lnTo>
                    <a:cubicBezTo>
                      <a:pt x="39433" y="1269"/>
                      <a:pt x="1269" y="39436"/>
                      <a:pt x="1269" y="86513"/>
                    </a:cubicBezTo>
                    <a:lnTo>
                      <a:pt x="1269" y="341107"/>
                    </a:lnTo>
                    <a:cubicBezTo>
                      <a:pt x="1269" y="355567"/>
                      <a:pt x="12989" y="367289"/>
                      <a:pt x="27446" y="367289"/>
                    </a:cubicBezTo>
                    <a:lnTo>
                      <a:pt x="482941" y="367289"/>
                    </a:lnTo>
                    <a:cubicBezTo>
                      <a:pt x="497399" y="367289"/>
                      <a:pt x="509119" y="355567"/>
                      <a:pt x="509119" y="341107"/>
                    </a:cubicBezTo>
                    <a:lnTo>
                      <a:pt x="509119" y="86513"/>
                    </a:lnTo>
                    <a:lnTo>
                      <a:pt x="509119" y="8651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5" name="PA-任意多边形: 形状 1275"/>
              <p:cNvSpPr/>
              <p:nvPr>
                <p:custDataLst>
                  <p:tags r:id="rId26"/>
                </p:custDataLst>
              </p:nvPr>
            </p:nvSpPr>
            <p:spPr>
              <a:xfrm>
                <a:off x="9242243" y="10395566"/>
                <a:ext cx="311228" cy="355205"/>
              </a:xfrm>
              <a:custGeom>
                <a:avLst/>
                <a:gdLst>
                  <a:gd name="connsiteX0" fmla="*/ 155681 w 311227"/>
                  <a:gd name="connsiteY0" fmla="*/ 354129 h 355205"/>
                  <a:gd name="connsiteX1" fmla="*/ 310096 w 311227"/>
                  <a:gd name="connsiteY1" fmla="*/ 199716 h 355205"/>
                  <a:gd name="connsiteX2" fmla="*/ 310096 w 311227"/>
                  <a:gd name="connsiteY2" fmla="*/ 35589 h 355205"/>
                  <a:gd name="connsiteX3" fmla="*/ 269970 w 311227"/>
                  <a:gd name="connsiteY3" fmla="*/ 1774 h 355205"/>
                  <a:gd name="connsiteX4" fmla="*/ 72430 w 311227"/>
                  <a:gd name="connsiteY4" fmla="*/ 40043 h 355205"/>
                  <a:gd name="connsiteX5" fmla="*/ 1269 w 311227"/>
                  <a:gd name="connsiteY5" fmla="*/ 126970 h 355205"/>
                  <a:gd name="connsiteX6" fmla="*/ 1269 w 311227"/>
                  <a:gd name="connsiteY6" fmla="*/ 199721 h 355205"/>
                  <a:gd name="connsiteX7" fmla="*/ 155681 w 311227"/>
                  <a:gd name="connsiteY7" fmla="*/ 354129 h 355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1227" h="355205">
                    <a:moveTo>
                      <a:pt x="155681" y="354129"/>
                    </a:moveTo>
                    <a:cubicBezTo>
                      <a:pt x="240961" y="354129"/>
                      <a:pt x="310096" y="284999"/>
                      <a:pt x="310096" y="199716"/>
                    </a:cubicBezTo>
                    <a:lnTo>
                      <a:pt x="310096" y="35589"/>
                    </a:lnTo>
                    <a:cubicBezTo>
                      <a:pt x="310096" y="14314"/>
                      <a:pt x="290937" y="-1831"/>
                      <a:pt x="269970" y="1774"/>
                    </a:cubicBezTo>
                    <a:cubicBezTo>
                      <a:pt x="228125" y="8962"/>
                      <a:pt x="136940" y="27066"/>
                      <a:pt x="72430" y="40043"/>
                    </a:cubicBezTo>
                    <a:cubicBezTo>
                      <a:pt x="31028" y="48372"/>
                      <a:pt x="1269" y="84741"/>
                      <a:pt x="1269" y="126970"/>
                    </a:cubicBezTo>
                    <a:lnTo>
                      <a:pt x="1269" y="199721"/>
                    </a:lnTo>
                    <a:cubicBezTo>
                      <a:pt x="1269" y="284999"/>
                      <a:pt x="70402" y="354129"/>
                      <a:pt x="155681" y="3541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6" name="PA-任意多边形: 形状 1276"/>
              <p:cNvSpPr/>
              <p:nvPr>
                <p:custDataLst>
                  <p:tags r:id="rId27"/>
                </p:custDataLst>
              </p:nvPr>
            </p:nvSpPr>
            <p:spPr>
              <a:xfrm>
                <a:off x="10158434" y="10798096"/>
                <a:ext cx="509128" cy="367046"/>
              </a:xfrm>
              <a:custGeom>
                <a:avLst/>
                <a:gdLst>
                  <a:gd name="connsiteX0" fmla="*/ 423872 w 509127"/>
                  <a:gd name="connsiteY0" fmla="*/ 1269 h 367045"/>
                  <a:gd name="connsiteX1" fmla="*/ 86511 w 509127"/>
                  <a:gd name="connsiteY1" fmla="*/ 1269 h 367045"/>
                  <a:gd name="connsiteX2" fmla="*/ 1269 w 509127"/>
                  <a:gd name="connsiteY2" fmla="*/ 86513 h 367045"/>
                  <a:gd name="connsiteX3" fmla="*/ 1269 w 509127"/>
                  <a:gd name="connsiteY3" fmla="*/ 341107 h 367045"/>
                  <a:gd name="connsiteX4" fmla="*/ 27445 w 509127"/>
                  <a:gd name="connsiteY4" fmla="*/ 367289 h 367045"/>
                  <a:gd name="connsiteX5" fmla="*/ 482940 w 509127"/>
                  <a:gd name="connsiteY5" fmla="*/ 367289 h 367045"/>
                  <a:gd name="connsiteX6" fmla="*/ 509121 w 509127"/>
                  <a:gd name="connsiteY6" fmla="*/ 341107 h 367045"/>
                  <a:gd name="connsiteX7" fmla="*/ 509121 w 509127"/>
                  <a:gd name="connsiteY7" fmla="*/ 86513 h 367045"/>
                  <a:gd name="connsiteX8" fmla="*/ 423872 w 509127"/>
                  <a:gd name="connsiteY8" fmla="*/ 1269 h 367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9127" h="367045">
                    <a:moveTo>
                      <a:pt x="423872" y="1269"/>
                    </a:moveTo>
                    <a:lnTo>
                      <a:pt x="86511" y="1269"/>
                    </a:lnTo>
                    <a:cubicBezTo>
                      <a:pt x="39431" y="1269"/>
                      <a:pt x="1269" y="39436"/>
                      <a:pt x="1269" y="86513"/>
                    </a:cubicBezTo>
                    <a:lnTo>
                      <a:pt x="1269" y="341107"/>
                    </a:lnTo>
                    <a:cubicBezTo>
                      <a:pt x="1269" y="355567"/>
                      <a:pt x="12989" y="367289"/>
                      <a:pt x="27445" y="367289"/>
                    </a:cubicBezTo>
                    <a:lnTo>
                      <a:pt x="482940" y="367289"/>
                    </a:lnTo>
                    <a:cubicBezTo>
                      <a:pt x="497397" y="367289"/>
                      <a:pt x="509121" y="355567"/>
                      <a:pt x="509121" y="341107"/>
                    </a:cubicBezTo>
                    <a:lnTo>
                      <a:pt x="509121" y="86513"/>
                    </a:lnTo>
                    <a:cubicBezTo>
                      <a:pt x="509116" y="39435"/>
                      <a:pt x="470950" y="1269"/>
                      <a:pt x="423872" y="12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7" name="PA-任意多边形: 形状 1277"/>
              <p:cNvSpPr/>
              <p:nvPr>
                <p:custDataLst>
                  <p:tags r:id="rId28"/>
                </p:custDataLst>
              </p:nvPr>
            </p:nvSpPr>
            <p:spPr>
              <a:xfrm>
                <a:off x="10257944" y="10395566"/>
                <a:ext cx="311228" cy="355205"/>
              </a:xfrm>
              <a:custGeom>
                <a:avLst/>
                <a:gdLst>
                  <a:gd name="connsiteX0" fmla="*/ 155681 w 311227"/>
                  <a:gd name="connsiteY0" fmla="*/ 354129 h 355205"/>
                  <a:gd name="connsiteX1" fmla="*/ 310096 w 311227"/>
                  <a:gd name="connsiteY1" fmla="*/ 199716 h 355205"/>
                  <a:gd name="connsiteX2" fmla="*/ 310096 w 311227"/>
                  <a:gd name="connsiteY2" fmla="*/ 35589 h 355205"/>
                  <a:gd name="connsiteX3" fmla="*/ 269966 w 311227"/>
                  <a:gd name="connsiteY3" fmla="*/ 1774 h 355205"/>
                  <a:gd name="connsiteX4" fmla="*/ 72426 w 311227"/>
                  <a:gd name="connsiteY4" fmla="*/ 40043 h 355205"/>
                  <a:gd name="connsiteX5" fmla="*/ 1269 w 311227"/>
                  <a:gd name="connsiteY5" fmla="*/ 126972 h 355205"/>
                  <a:gd name="connsiteX6" fmla="*/ 1269 w 311227"/>
                  <a:gd name="connsiteY6" fmla="*/ 199723 h 355205"/>
                  <a:gd name="connsiteX7" fmla="*/ 155681 w 311227"/>
                  <a:gd name="connsiteY7" fmla="*/ 354129 h 355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1227" h="355205">
                    <a:moveTo>
                      <a:pt x="155681" y="354129"/>
                    </a:moveTo>
                    <a:cubicBezTo>
                      <a:pt x="240961" y="354129"/>
                      <a:pt x="310096" y="284999"/>
                      <a:pt x="310096" y="199716"/>
                    </a:cubicBezTo>
                    <a:lnTo>
                      <a:pt x="310096" y="35589"/>
                    </a:lnTo>
                    <a:cubicBezTo>
                      <a:pt x="310096" y="14314"/>
                      <a:pt x="290939" y="-1831"/>
                      <a:pt x="269966" y="1774"/>
                    </a:cubicBezTo>
                    <a:cubicBezTo>
                      <a:pt x="228125" y="8962"/>
                      <a:pt x="136940" y="27066"/>
                      <a:pt x="72426" y="40043"/>
                    </a:cubicBezTo>
                    <a:cubicBezTo>
                      <a:pt x="31025" y="48372"/>
                      <a:pt x="1269" y="84741"/>
                      <a:pt x="1269" y="126972"/>
                    </a:cubicBezTo>
                    <a:lnTo>
                      <a:pt x="1269" y="199723"/>
                    </a:lnTo>
                    <a:cubicBezTo>
                      <a:pt x="1267" y="284999"/>
                      <a:pt x="70400" y="354129"/>
                      <a:pt x="155681" y="3541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8" name="PA-任意多边形: 形状 1278"/>
              <p:cNvSpPr/>
              <p:nvPr>
                <p:custDataLst>
                  <p:tags r:id="rId29"/>
                </p:custDataLst>
              </p:nvPr>
            </p:nvSpPr>
            <p:spPr>
              <a:xfrm>
                <a:off x="9650584" y="11523931"/>
                <a:ext cx="509128" cy="367046"/>
              </a:xfrm>
              <a:custGeom>
                <a:avLst/>
                <a:gdLst>
                  <a:gd name="connsiteX0" fmla="*/ 423872 w 509127"/>
                  <a:gd name="connsiteY0" fmla="*/ 1269 h 367045"/>
                  <a:gd name="connsiteX1" fmla="*/ 86511 w 509127"/>
                  <a:gd name="connsiteY1" fmla="*/ 1269 h 367045"/>
                  <a:gd name="connsiteX2" fmla="*/ 1269 w 509127"/>
                  <a:gd name="connsiteY2" fmla="*/ 86511 h 367045"/>
                  <a:gd name="connsiteX3" fmla="*/ 1269 w 509127"/>
                  <a:gd name="connsiteY3" fmla="*/ 341107 h 367045"/>
                  <a:gd name="connsiteX4" fmla="*/ 27446 w 509127"/>
                  <a:gd name="connsiteY4" fmla="*/ 367289 h 367045"/>
                  <a:gd name="connsiteX5" fmla="*/ 482941 w 509127"/>
                  <a:gd name="connsiteY5" fmla="*/ 367289 h 367045"/>
                  <a:gd name="connsiteX6" fmla="*/ 509121 w 509127"/>
                  <a:gd name="connsiteY6" fmla="*/ 341107 h 367045"/>
                  <a:gd name="connsiteX7" fmla="*/ 509121 w 509127"/>
                  <a:gd name="connsiteY7" fmla="*/ 86511 h 367045"/>
                  <a:gd name="connsiteX8" fmla="*/ 423872 w 509127"/>
                  <a:gd name="connsiteY8" fmla="*/ 1269 h 367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9127" h="367045">
                    <a:moveTo>
                      <a:pt x="423872" y="1269"/>
                    </a:moveTo>
                    <a:lnTo>
                      <a:pt x="86511" y="1269"/>
                    </a:lnTo>
                    <a:cubicBezTo>
                      <a:pt x="39431" y="1269"/>
                      <a:pt x="1269" y="39433"/>
                      <a:pt x="1269" y="86511"/>
                    </a:cubicBezTo>
                    <a:lnTo>
                      <a:pt x="1269" y="341107"/>
                    </a:lnTo>
                    <a:cubicBezTo>
                      <a:pt x="1269" y="355564"/>
                      <a:pt x="12989" y="367289"/>
                      <a:pt x="27446" y="367289"/>
                    </a:cubicBezTo>
                    <a:lnTo>
                      <a:pt x="482941" y="367289"/>
                    </a:lnTo>
                    <a:cubicBezTo>
                      <a:pt x="497397" y="367289"/>
                      <a:pt x="509121" y="355564"/>
                      <a:pt x="509121" y="341107"/>
                    </a:cubicBezTo>
                    <a:lnTo>
                      <a:pt x="509121" y="86511"/>
                    </a:lnTo>
                    <a:cubicBezTo>
                      <a:pt x="509116" y="39433"/>
                      <a:pt x="470952" y="1269"/>
                      <a:pt x="423872" y="12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9" name="PA-任意多边形: 形状 1279"/>
              <p:cNvSpPr/>
              <p:nvPr>
                <p:custDataLst>
                  <p:tags r:id="rId30"/>
                </p:custDataLst>
              </p:nvPr>
            </p:nvSpPr>
            <p:spPr>
              <a:xfrm>
                <a:off x="9750094" y="11121400"/>
                <a:ext cx="311228" cy="355205"/>
              </a:xfrm>
              <a:custGeom>
                <a:avLst/>
                <a:gdLst>
                  <a:gd name="connsiteX0" fmla="*/ 269968 w 311227"/>
                  <a:gd name="connsiteY0" fmla="*/ 1773 h 355205"/>
                  <a:gd name="connsiteX1" fmla="*/ 72430 w 311227"/>
                  <a:gd name="connsiteY1" fmla="*/ 40044 h 355205"/>
                  <a:gd name="connsiteX2" fmla="*/ 1269 w 311227"/>
                  <a:gd name="connsiteY2" fmla="*/ 126971 h 355205"/>
                  <a:gd name="connsiteX3" fmla="*/ 1269 w 311227"/>
                  <a:gd name="connsiteY3" fmla="*/ 199722 h 355205"/>
                  <a:gd name="connsiteX4" fmla="*/ 155681 w 311227"/>
                  <a:gd name="connsiteY4" fmla="*/ 354137 h 355205"/>
                  <a:gd name="connsiteX5" fmla="*/ 310096 w 311227"/>
                  <a:gd name="connsiteY5" fmla="*/ 199722 h 355205"/>
                  <a:gd name="connsiteX6" fmla="*/ 310096 w 311227"/>
                  <a:gd name="connsiteY6" fmla="*/ 35596 h 355205"/>
                  <a:gd name="connsiteX7" fmla="*/ 269968 w 311227"/>
                  <a:gd name="connsiteY7" fmla="*/ 1773 h 355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1227" h="355205">
                    <a:moveTo>
                      <a:pt x="269968" y="1773"/>
                    </a:moveTo>
                    <a:cubicBezTo>
                      <a:pt x="228126" y="8962"/>
                      <a:pt x="136942" y="27066"/>
                      <a:pt x="72430" y="40044"/>
                    </a:cubicBezTo>
                    <a:cubicBezTo>
                      <a:pt x="31026" y="48373"/>
                      <a:pt x="1269" y="84741"/>
                      <a:pt x="1269" y="126971"/>
                    </a:cubicBezTo>
                    <a:lnTo>
                      <a:pt x="1269" y="199722"/>
                    </a:lnTo>
                    <a:cubicBezTo>
                      <a:pt x="1269" y="285004"/>
                      <a:pt x="70402" y="354137"/>
                      <a:pt x="155681" y="354137"/>
                    </a:cubicBezTo>
                    <a:cubicBezTo>
                      <a:pt x="240961" y="354137"/>
                      <a:pt x="310096" y="285004"/>
                      <a:pt x="310096" y="199722"/>
                    </a:cubicBezTo>
                    <a:lnTo>
                      <a:pt x="310096" y="35596"/>
                    </a:lnTo>
                    <a:cubicBezTo>
                      <a:pt x="310094" y="14315"/>
                      <a:pt x="290937" y="-1830"/>
                      <a:pt x="269968" y="177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dirty="0"/>
              </a:p>
            </p:txBody>
          </p:sp>
          <p:sp>
            <p:nvSpPr>
              <p:cNvPr id="90" name="PA-任意多边形: 形状 1280"/>
              <p:cNvSpPr/>
              <p:nvPr>
                <p:custDataLst>
                  <p:tags r:id="rId31"/>
                </p:custDataLst>
              </p:nvPr>
            </p:nvSpPr>
            <p:spPr>
              <a:xfrm>
                <a:off x="9290926" y="11237731"/>
                <a:ext cx="309536" cy="372120"/>
              </a:xfrm>
              <a:custGeom>
                <a:avLst/>
                <a:gdLst>
                  <a:gd name="connsiteX0" fmla="*/ 294805 w 309536"/>
                  <a:gd name="connsiteY0" fmla="*/ 273448 h 372119"/>
                  <a:gd name="connsiteX1" fmla="*/ 177114 w 309536"/>
                  <a:gd name="connsiteY1" fmla="*/ 169667 h 372119"/>
                  <a:gd name="connsiteX2" fmla="*/ 213238 w 309536"/>
                  <a:gd name="connsiteY2" fmla="*/ 148756 h 372119"/>
                  <a:gd name="connsiteX3" fmla="*/ 213187 w 309536"/>
                  <a:gd name="connsiteY3" fmla="*/ 104812 h 372119"/>
                  <a:gd name="connsiteX4" fmla="*/ 39301 w 309536"/>
                  <a:gd name="connsiteY4" fmla="*/ 4691 h 372119"/>
                  <a:gd name="connsiteX5" fmla="*/ 1269 w 309536"/>
                  <a:gd name="connsiteY5" fmla="*/ 26704 h 372119"/>
                  <a:gd name="connsiteX6" fmla="*/ 1473 w 309536"/>
                  <a:gd name="connsiteY6" fmla="*/ 227361 h 372119"/>
                  <a:gd name="connsiteX7" fmla="*/ 39555 w 309536"/>
                  <a:gd name="connsiteY7" fmla="*/ 249296 h 372119"/>
                  <a:gd name="connsiteX8" fmla="*/ 79059 w 309536"/>
                  <a:gd name="connsiteY8" fmla="*/ 226429 h 372119"/>
                  <a:gd name="connsiteX9" fmla="*/ 233412 w 309536"/>
                  <a:gd name="connsiteY9" fmla="*/ 366316 h 372119"/>
                  <a:gd name="connsiteX10" fmla="*/ 281417 w 309536"/>
                  <a:gd name="connsiteY10" fmla="*/ 356198 h 372119"/>
                  <a:gd name="connsiteX11" fmla="*/ 304326 w 309536"/>
                  <a:gd name="connsiteY11" fmla="*/ 318989 h 372119"/>
                  <a:gd name="connsiteX12" fmla="*/ 294805 w 309536"/>
                  <a:gd name="connsiteY12" fmla="*/ 273448 h 372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09536" h="372119">
                    <a:moveTo>
                      <a:pt x="294805" y="273448"/>
                    </a:moveTo>
                    <a:cubicBezTo>
                      <a:pt x="251409" y="243699"/>
                      <a:pt x="212031" y="208950"/>
                      <a:pt x="177114" y="169667"/>
                    </a:cubicBezTo>
                    <a:lnTo>
                      <a:pt x="213238" y="148756"/>
                    </a:lnTo>
                    <a:cubicBezTo>
                      <a:pt x="230143" y="138971"/>
                      <a:pt x="230114" y="114555"/>
                      <a:pt x="213187" y="104812"/>
                    </a:cubicBezTo>
                    <a:lnTo>
                      <a:pt x="39301" y="4691"/>
                    </a:lnTo>
                    <a:cubicBezTo>
                      <a:pt x="22376" y="-5055"/>
                      <a:pt x="1248" y="7174"/>
                      <a:pt x="1269" y="26704"/>
                    </a:cubicBezTo>
                    <a:lnTo>
                      <a:pt x="1473" y="227361"/>
                    </a:lnTo>
                    <a:cubicBezTo>
                      <a:pt x="1494" y="246896"/>
                      <a:pt x="22650" y="259081"/>
                      <a:pt x="39555" y="249296"/>
                    </a:cubicBezTo>
                    <a:lnTo>
                      <a:pt x="79059" y="226429"/>
                    </a:lnTo>
                    <a:cubicBezTo>
                      <a:pt x="123948" y="280082"/>
                      <a:pt x="175666" y="326954"/>
                      <a:pt x="233412" y="366316"/>
                    </a:cubicBezTo>
                    <a:cubicBezTo>
                      <a:pt x="249415" y="377224"/>
                      <a:pt x="271262" y="372689"/>
                      <a:pt x="281417" y="356198"/>
                    </a:cubicBezTo>
                    <a:lnTo>
                      <a:pt x="304326" y="318989"/>
                    </a:lnTo>
                    <a:cubicBezTo>
                      <a:pt x="313748" y="303680"/>
                      <a:pt x="309622" y="283604"/>
                      <a:pt x="294805" y="2734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1" name="PA-任意多边形: 形状 1281"/>
              <p:cNvSpPr/>
              <p:nvPr>
                <p:custDataLst>
                  <p:tags r:id="rId32"/>
                </p:custDataLst>
              </p:nvPr>
            </p:nvSpPr>
            <p:spPr>
              <a:xfrm>
                <a:off x="10208055" y="11269167"/>
                <a:ext cx="372120" cy="309536"/>
              </a:xfrm>
              <a:custGeom>
                <a:avLst/>
                <a:gdLst>
                  <a:gd name="connsiteX0" fmla="*/ 356191 w 372119"/>
                  <a:gd name="connsiteY0" fmla="*/ 29219 h 309536"/>
                  <a:gd name="connsiteX1" fmla="*/ 318983 w 372119"/>
                  <a:gd name="connsiteY1" fmla="*/ 6308 h 309536"/>
                  <a:gd name="connsiteX2" fmla="*/ 273454 w 372119"/>
                  <a:gd name="connsiteY2" fmla="*/ 15832 h 309536"/>
                  <a:gd name="connsiteX3" fmla="*/ 169668 w 372119"/>
                  <a:gd name="connsiteY3" fmla="*/ 133522 h 309536"/>
                  <a:gd name="connsiteX4" fmla="*/ 148762 w 372119"/>
                  <a:gd name="connsiteY4" fmla="*/ 97399 h 309536"/>
                  <a:gd name="connsiteX5" fmla="*/ 104816 w 372119"/>
                  <a:gd name="connsiteY5" fmla="*/ 97447 h 309536"/>
                  <a:gd name="connsiteX6" fmla="*/ 4690 w 372119"/>
                  <a:gd name="connsiteY6" fmla="*/ 271333 h 309536"/>
                  <a:gd name="connsiteX7" fmla="*/ 26706 w 372119"/>
                  <a:gd name="connsiteY7" fmla="*/ 309366 h 309536"/>
                  <a:gd name="connsiteX8" fmla="*/ 227363 w 372119"/>
                  <a:gd name="connsiteY8" fmla="*/ 309161 h 309536"/>
                  <a:gd name="connsiteX9" fmla="*/ 249297 w 372119"/>
                  <a:gd name="connsiteY9" fmla="*/ 271078 h 309536"/>
                  <a:gd name="connsiteX10" fmla="*/ 226431 w 372119"/>
                  <a:gd name="connsiteY10" fmla="*/ 231576 h 309536"/>
                  <a:gd name="connsiteX11" fmla="*/ 366315 w 372119"/>
                  <a:gd name="connsiteY11" fmla="*/ 77220 h 309536"/>
                  <a:gd name="connsiteX12" fmla="*/ 356191 w 372119"/>
                  <a:gd name="connsiteY12" fmla="*/ 29219 h 309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72119" h="309536">
                    <a:moveTo>
                      <a:pt x="356191" y="29219"/>
                    </a:moveTo>
                    <a:lnTo>
                      <a:pt x="318983" y="6308"/>
                    </a:lnTo>
                    <a:cubicBezTo>
                      <a:pt x="303685" y="-3110"/>
                      <a:pt x="283611" y="1014"/>
                      <a:pt x="273454" y="15832"/>
                    </a:cubicBezTo>
                    <a:cubicBezTo>
                      <a:pt x="243705" y="59227"/>
                      <a:pt x="208957" y="98607"/>
                      <a:pt x="169668" y="133522"/>
                    </a:cubicBezTo>
                    <a:lnTo>
                      <a:pt x="148762" y="97399"/>
                    </a:lnTo>
                    <a:cubicBezTo>
                      <a:pt x="138977" y="80497"/>
                      <a:pt x="114559" y="80520"/>
                      <a:pt x="104816" y="97447"/>
                    </a:cubicBezTo>
                    <a:lnTo>
                      <a:pt x="4690" y="271333"/>
                    </a:lnTo>
                    <a:cubicBezTo>
                      <a:pt x="-5054" y="288260"/>
                      <a:pt x="7177" y="309386"/>
                      <a:pt x="26706" y="309366"/>
                    </a:cubicBezTo>
                    <a:lnTo>
                      <a:pt x="227363" y="309161"/>
                    </a:lnTo>
                    <a:cubicBezTo>
                      <a:pt x="246896" y="309141"/>
                      <a:pt x="259082" y="287982"/>
                      <a:pt x="249297" y="271078"/>
                    </a:cubicBezTo>
                    <a:lnTo>
                      <a:pt x="226431" y="231576"/>
                    </a:lnTo>
                    <a:cubicBezTo>
                      <a:pt x="280083" y="186686"/>
                      <a:pt x="326956" y="134970"/>
                      <a:pt x="366315" y="77220"/>
                    </a:cubicBezTo>
                    <a:cubicBezTo>
                      <a:pt x="377221" y="61219"/>
                      <a:pt x="372685" y="39373"/>
                      <a:pt x="356191" y="292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2" name="PA-任意多边形: 形状 1282"/>
              <p:cNvSpPr/>
              <p:nvPr>
                <p:custDataLst>
                  <p:tags r:id="rId33"/>
                </p:custDataLst>
              </p:nvPr>
            </p:nvSpPr>
            <p:spPr>
              <a:xfrm>
                <a:off x="9705301" y="10449656"/>
                <a:ext cx="441469" cy="246952"/>
              </a:xfrm>
              <a:custGeom>
                <a:avLst/>
                <a:gdLst>
                  <a:gd name="connsiteX0" fmla="*/ 12308 w 441469"/>
                  <a:gd name="connsiteY0" fmla="*/ 158058 h 246952"/>
                  <a:gd name="connsiteX1" fmla="*/ 51235 w 441469"/>
                  <a:gd name="connsiteY1" fmla="*/ 183519 h 246952"/>
                  <a:gd name="connsiteX2" fmla="*/ 207842 w 441469"/>
                  <a:gd name="connsiteY2" fmla="*/ 173689 h 246952"/>
                  <a:gd name="connsiteX3" fmla="*/ 197086 w 441469"/>
                  <a:gd name="connsiteY3" fmla="*/ 214018 h 246952"/>
                  <a:gd name="connsiteX4" fmla="*/ 228195 w 441469"/>
                  <a:gd name="connsiteY4" fmla="*/ 245058 h 246952"/>
                  <a:gd name="connsiteX5" fmla="*/ 421948 w 441469"/>
                  <a:gd name="connsiteY5" fmla="*/ 192897 h 246952"/>
                  <a:gd name="connsiteX6" fmla="*/ 433276 w 441469"/>
                  <a:gd name="connsiteY6" fmla="*/ 150438 h 246952"/>
                  <a:gd name="connsiteX7" fmla="*/ 291246 w 441469"/>
                  <a:gd name="connsiteY7" fmla="*/ 8698 h 246952"/>
                  <a:gd name="connsiteX8" fmla="*/ 248809 w 441469"/>
                  <a:gd name="connsiteY8" fmla="*/ 20117 h 246952"/>
                  <a:gd name="connsiteX9" fmla="*/ 237043 w 441469"/>
                  <a:gd name="connsiteY9" fmla="*/ 64214 h 246952"/>
                  <a:gd name="connsiteX10" fmla="*/ 28983 w 441469"/>
                  <a:gd name="connsiteY10" fmla="*/ 74446 h 246952"/>
                  <a:gd name="connsiteX11" fmla="*/ 2195 w 441469"/>
                  <a:gd name="connsiteY11" fmla="*/ 115550 h 246952"/>
                  <a:gd name="connsiteX12" fmla="*/ 12308 w 441469"/>
                  <a:gd name="connsiteY12" fmla="*/ 158058 h 246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1469" h="246952">
                    <a:moveTo>
                      <a:pt x="12308" y="158058"/>
                    </a:moveTo>
                    <a:cubicBezTo>
                      <a:pt x="16466" y="175536"/>
                      <a:pt x="33577" y="186813"/>
                      <a:pt x="51235" y="183519"/>
                    </a:cubicBezTo>
                    <a:cubicBezTo>
                      <a:pt x="102957" y="173870"/>
                      <a:pt x="155370" y="170597"/>
                      <a:pt x="207842" y="173689"/>
                    </a:cubicBezTo>
                    <a:lnTo>
                      <a:pt x="197086" y="214018"/>
                    </a:lnTo>
                    <a:cubicBezTo>
                      <a:pt x="192051" y="232890"/>
                      <a:pt x="209337" y="250134"/>
                      <a:pt x="228195" y="245058"/>
                    </a:cubicBezTo>
                    <a:lnTo>
                      <a:pt x="421948" y="192897"/>
                    </a:lnTo>
                    <a:cubicBezTo>
                      <a:pt x="440806" y="187821"/>
                      <a:pt x="447098" y="164237"/>
                      <a:pt x="433276" y="150438"/>
                    </a:cubicBezTo>
                    <a:lnTo>
                      <a:pt x="291246" y="8698"/>
                    </a:lnTo>
                    <a:cubicBezTo>
                      <a:pt x="277420" y="-5100"/>
                      <a:pt x="253843" y="1243"/>
                      <a:pt x="248809" y="20117"/>
                    </a:cubicBezTo>
                    <a:lnTo>
                      <a:pt x="237043" y="64214"/>
                    </a:lnTo>
                    <a:cubicBezTo>
                      <a:pt x="167364" y="58020"/>
                      <a:pt x="97651" y="61444"/>
                      <a:pt x="28983" y="74446"/>
                    </a:cubicBezTo>
                    <a:cubicBezTo>
                      <a:pt x="9954" y="78052"/>
                      <a:pt x="-2287" y="96704"/>
                      <a:pt x="2195" y="115550"/>
                    </a:cubicBezTo>
                    <a:lnTo>
                      <a:pt x="12308" y="1580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6536100" y="2186196"/>
            <a:ext cx="935219" cy="936000"/>
            <a:chOff x="6536100" y="2186196"/>
            <a:chExt cx="935219" cy="936000"/>
          </a:xfrm>
        </p:grpSpPr>
        <p:sp>
          <p:nvSpPr>
            <p:cNvPr id="64" name="Oval 132"/>
            <p:cNvSpPr>
              <a:spLocks noChangeAspect="1"/>
            </p:cNvSpPr>
            <p:nvPr/>
          </p:nvSpPr>
          <p:spPr>
            <a:xfrm flipH="1">
              <a:off x="6536100" y="2186196"/>
              <a:ext cx="935219" cy="936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+mn-ea"/>
              </a:endParaRPr>
            </a:p>
          </p:txBody>
        </p:sp>
        <p:grpSp>
          <p:nvGrpSpPr>
            <p:cNvPr id="93" name="PA-信息披露-285092"/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 bwMode="auto">
            <a:xfrm>
              <a:off x="6799087" y="2397090"/>
              <a:ext cx="360000" cy="425636"/>
              <a:chOff x="3393" y="1632"/>
              <a:chExt cx="894" cy="1057"/>
            </a:xfrm>
          </p:grpSpPr>
          <p:sp>
            <p:nvSpPr>
              <p:cNvPr id="94" name="PA-任意多边形 298"/>
              <p:cNvSpPr/>
              <p:nvPr>
                <p:custDataLst>
                  <p:tags r:id="rId2"/>
                </p:custDataLst>
              </p:nvPr>
            </p:nvSpPr>
            <p:spPr bwMode="auto">
              <a:xfrm>
                <a:off x="3404" y="1695"/>
                <a:ext cx="812" cy="984"/>
              </a:xfrm>
              <a:custGeom>
                <a:avLst/>
                <a:gdLst>
                  <a:gd name="T0" fmla="*/ 38 w 2150"/>
                  <a:gd name="T1" fmla="*/ 0 h 2607"/>
                  <a:gd name="T2" fmla="*/ 2113 w 2150"/>
                  <a:gd name="T3" fmla="*/ 0 h 2607"/>
                  <a:gd name="T4" fmla="*/ 2150 w 2150"/>
                  <a:gd name="T5" fmla="*/ 38 h 2607"/>
                  <a:gd name="T6" fmla="*/ 2150 w 2150"/>
                  <a:gd name="T7" fmla="*/ 2569 h 2607"/>
                  <a:gd name="T8" fmla="*/ 2113 w 2150"/>
                  <a:gd name="T9" fmla="*/ 2607 h 2607"/>
                  <a:gd name="T10" fmla="*/ 38 w 2150"/>
                  <a:gd name="T11" fmla="*/ 2607 h 2607"/>
                  <a:gd name="T12" fmla="*/ 0 w 2150"/>
                  <a:gd name="T13" fmla="*/ 2569 h 2607"/>
                  <a:gd name="T14" fmla="*/ 0 w 2150"/>
                  <a:gd name="T15" fmla="*/ 38 h 2607"/>
                  <a:gd name="T16" fmla="*/ 38 w 2150"/>
                  <a:gd name="T17" fmla="*/ 0 h 2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50" h="2607">
                    <a:moveTo>
                      <a:pt x="38" y="0"/>
                    </a:moveTo>
                    <a:lnTo>
                      <a:pt x="2113" y="0"/>
                    </a:lnTo>
                    <a:cubicBezTo>
                      <a:pt x="2134" y="0"/>
                      <a:pt x="2150" y="17"/>
                      <a:pt x="2150" y="38"/>
                    </a:cubicBezTo>
                    <a:lnTo>
                      <a:pt x="2150" y="2569"/>
                    </a:lnTo>
                    <a:cubicBezTo>
                      <a:pt x="2150" y="2590"/>
                      <a:pt x="2134" y="2607"/>
                      <a:pt x="2113" y="2607"/>
                    </a:cubicBezTo>
                    <a:lnTo>
                      <a:pt x="38" y="2607"/>
                    </a:lnTo>
                    <a:cubicBezTo>
                      <a:pt x="17" y="2607"/>
                      <a:pt x="0" y="2590"/>
                      <a:pt x="0" y="2569"/>
                    </a:cubicBezTo>
                    <a:lnTo>
                      <a:pt x="0" y="38"/>
                    </a:lnTo>
                    <a:cubicBezTo>
                      <a:pt x="0" y="17"/>
                      <a:pt x="17" y="0"/>
                      <a:pt x="38" y="0"/>
                    </a:cubicBezTo>
                    <a:close/>
                  </a:path>
                </a:pathLst>
              </a:custGeom>
              <a:solidFill>
                <a:srgbClr val="D0D9FB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5" name="PA-任意多边形 299"/>
              <p:cNvSpPr>
                <a:spLocks noEditPoint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3393" y="1684"/>
                <a:ext cx="834" cy="1005"/>
              </a:xfrm>
              <a:custGeom>
                <a:avLst/>
                <a:gdLst>
                  <a:gd name="T0" fmla="*/ 2111 w 2207"/>
                  <a:gd name="T1" fmla="*/ 2660 h 2660"/>
                  <a:gd name="T2" fmla="*/ 95 w 2207"/>
                  <a:gd name="T3" fmla="*/ 2660 h 2660"/>
                  <a:gd name="T4" fmla="*/ 0 w 2207"/>
                  <a:gd name="T5" fmla="*/ 2570 h 2660"/>
                  <a:gd name="T6" fmla="*/ 0 w 2207"/>
                  <a:gd name="T7" fmla="*/ 91 h 2660"/>
                  <a:gd name="T8" fmla="*/ 95 w 2207"/>
                  <a:gd name="T9" fmla="*/ 0 h 2660"/>
                  <a:gd name="T10" fmla="*/ 2111 w 2207"/>
                  <a:gd name="T11" fmla="*/ 0 h 2660"/>
                  <a:gd name="T12" fmla="*/ 2207 w 2207"/>
                  <a:gd name="T13" fmla="*/ 91 h 2660"/>
                  <a:gd name="T14" fmla="*/ 2207 w 2207"/>
                  <a:gd name="T15" fmla="*/ 2570 h 2660"/>
                  <a:gd name="T16" fmla="*/ 2111 w 2207"/>
                  <a:gd name="T17" fmla="*/ 2660 h 2660"/>
                  <a:gd name="T18" fmla="*/ 95 w 2207"/>
                  <a:gd name="T19" fmla="*/ 54 h 2660"/>
                  <a:gd name="T20" fmla="*/ 56 w 2207"/>
                  <a:gd name="T21" fmla="*/ 91 h 2660"/>
                  <a:gd name="T22" fmla="*/ 56 w 2207"/>
                  <a:gd name="T23" fmla="*/ 2570 h 2660"/>
                  <a:gd name="T24" fmla="*/ 95 w 2207"/>
                  <a:gd name="T25" fmla="*/ 2607 h 2660"/>
                  <a:gd name="T26" fmla="*/ 2111 w 2207"/>
                  <a:gd name="T27" fmla="*/ 2607 h 2660"/>
                  <a:gd name="T28" fmla="*/ 2150 w 2207"/>
                  <a:gd name="T29" fmla="*/ 2570 h 2660"/>
                  <a:gd name="T30" fmla="*/ 2150 w 2207"/>
                  <a:gd name="T31" fmla="*/ 91 h 2660"/>
                  <a:gd name="T32" fmla="*/ 2111 w 2207"/>
                  <a:gd name="T33" fmla="*/ 54 h 2660"/>
                  <a:gd name="T34" fmla="*/ 95 w 2207"/>
                  <a:gd name="T35" fmla="*/ 54 h 2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207" h="2660">
                    <a:moveTo>
                      <a:pt x="2111" y="2660"/>
                    </a:moveTo>
                    <a:lnTo>
                      <a:pt x="95" y="2660"/>
                    </a:lnTo>
                    <a:cubicBezTo>
                      <a:pt x="43" y="2660"/>
                      <a:pt x="0" y="2620"/>
                      <a:pt x="0" y="2570"/>
                    </a:cubicBezTo>
                    <a:lnTo>
                      <a:pt x="0" y="91"/>
                    </a:lnTo>
                    <a:cubicBezTo>
                      <a:pt x="0" y="41"/>
                      <a:pt x="43" y="0"/>
                      <a:pt x="95" y="0"/>
                    </a:cubicBezTo>
                    <a:lnTo>
                      <a:pt x="2111" y="0"/>
                    </a:lnTo>
                    <a:cubicBezTo>
                      <a:pt x="2164" y="0"/>
                      <a:pt x="2207" y="41"/>
                      <a:pt x="2207" y="91"/>
                    </a:cubicBezTo>
                    <a:lnTo>
                      <a:pt x="2207" y="2570"/>
                    </a:lnTo>
                    <a:cubicBezTo>
                      <a:pt x="2206" y="2620"/>
                      <a:pt x="2163" y="2660"/>
                      <a:pt x="2111" y="2660"/>
                    </a:cubicBezTo>
                    <a:close/>
                    <a:moveTo>
                      <a:pt x="95" y="54"/>
                    </a:moveTo>
                    <a:cubicBezTo>
                      <a:pt x="74" y="54"/>
                      <a:pt x="56" y="70"/>
                      <a:pt x="56" y="91"/>
                    </a:cubicBezTo>
                    <a:lnTo>
                      <a:pt x="56" y="2570"/>
                    </a:lnTo>
                    <a:cubicBezTo>
                      <a:pt x="56" y="2590"/>
                      <a:pt x="74" y="2607"/>
                      <a:pt x="95" y="2607"/>
                    </a:cubicBezTo>
                    <a:lnTo>
                      <a:pt x="2111" y="2607"/>
                    </a:lnTo>
                    <a:cubicBezTo>
                      <a:pt x="2133" y="2607"/>
                      <a:pt x="2150" y="2590"/>
                      <a:pt x="2150" y="2570"/>
                    </a:cubicBezTo>
                    <a:lnTo>
                      <a:pt x="2150" y="91"/>
                    </a:lnTo>
                    <a:cubicBezTo>
                      <a:pt x="2150" y="70"/>
                      <a:pt x="2133" y="54"/>
                      <a:pt x="2111" y="54"/>
                    </a:cubicBezTo>
                    <a:lnTo>
                      <a:pt x="95" y="54"/>
                    </a:lnTo>
                    <a:close/>
                  </a:path>
                </a:pathLst>
              </a:custGeom>
              <a:solidFill>
                <a:srgbClr val="3F63F6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6" name="PA-任意多边形 300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3438" y="1703"/>
                <a:ext cx="767" cy="949"/>
              </a:xfrm>
              <a:custGeom>
                <a:avLst/>
                <a:gdLst>
                  <a:gd name="T0" fmla="*/ 95 w 2031"/>
                  <a:gd name="T1" fmla="*/ 2514 h 2514"/>
                  <a:gd name="T2" fmla="*/ 2031 w 2031"/>
                  <a:gd name="T3" fmla="*/ 2514 h 2514"/>
                  <a:gd name="T4" fmla="*/ 2031 w 2031"/>
                  <a:gd name="T5" fmla="*/ 0 h 2514"/>
                  <a:gd name="T6" fmla="*/ 0 w 2031"/>
                  <a:gd name="T7" fmla="*/ 4 h 2514"/>
                  <a:gd name="T8" fmla="*/ 0 w 2031"/>
                  <a:gd name="T9" fmla="*/ 2419 h 2514"/>
                  <a:gd name="T10" fmla="*/ 95 w 2031"/>
                  <a:gd name="T11" fmla="*/ 2514 h 2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1" h="2514">
                    <a:moveTo>
                      <a:pt x="95" y="2514"/>
                    </a:moveTo>
                    <a:lnTo>
                      <a:pt x="2031" y="2514"/>
                    </a:lnTo>
                    <a:lnTo>
                      <a:pt x="2031" y="0"/>
                    </a:lnTo>
                    <a:lnTo>
                      <a:pt x="0" y="4"/>
                    </a:lnTo>
                    <a:lnTo>
                      <a:pt x="0" y="2419"/>
                    </a:lnTo>
                    <a:cubicBezTo>
                      <a:pt x="0" y="2471"/>
                      <a:pt x="42" y="2514"/>
                      <a:pt x="95" y="2514"/>
                    </a:cubicBezTo>
                    <a:close/>
                  </a:path>
                </a:pathLst>
              </a:custGeom>
              <a:solidFill>
                <a:srgbClr val="BBC9FA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7" name="PA-任意多边形 301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3464" y="1642"/>
                <a:ext cx="812" cy="984"/>
              </a:xfrm>
              <a:custGeom>
                <a:avLst/>
                <a:gdLst>
                  <a:gd name="T0" fmla="*/ 38 w 2151"/>
                  <a:gd name="T1" fmla="*/ 0 h 2607"/>
                  <a:gd name="T2" fmla="*/ 2113 w 2151"/>
                  <a:gd name="T3" fmla="*/ 0 h 2607"/>
                  <a:gd name="T4" fmla="*/ 2151 w 2151"/>
                  <a:gd name="T5" fmla="*/ 38 h 2607"/>
                  <a:gd name="T6" fmla="*/ 2151 w 2151"/>
                  <a:gd name="T7" fmla="*/ 2569 h 2607"/>
                  <a:gd name="T8" fmla="*/ 2113 w 2151"/>
                  <a:gd name="T9" fmla="*/ 2607 h 2607"/>
                  <a:gd name="T10" fmla="*/ 38 w 2151"/>
                  <a:gd name="T11" fmla="*/ 2607 h 2607"/>
                  <a:gd name="T12" fmla="*/ 0 w 2151"/>
                  <a:gd name="T13" fmla="*/ 2569 h 2607"/>
                  <a:gd name="T14" fmla="*/ 0 w 2151"/>
                  <a:gd name="T15" fmla="*/ 38 h 2607"/>
                  <a:gd name="T16" fmla="*/ 38 w 2151"/>
                  <a:gd name="T17" fmla="*/ 0 h 2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51" h="2607">
                    <a:moveTo>
                      <a:pt x="38" y="0"/>
                    </a:moveTo>
                    <a:lnTo>
                      <a:pt x="2113" y="0"/>
                    </a:lnTo>
                    <a:cubicBezTo>
                      <a:pt x="2134" y="0"/>
                      <a:pt x="2151" y="17"/>
                      <a:pt x="2151" y="38"/>
                    </a:cubicBezTo>
                    <a:lnTo>
                      <a:pt x="2151" y="2569"/>
                    </a:lnTo>
                    <a:cubicBezTo>
                      <a:pt x="2151" y="2590"/>
                      <a:pt x="2134" y="2607"/>
                      <a:pt x="2113" y="2607"/>
                    </a:cubicBezTo>
                    <a:lnTo>
                      <a:pt x="38" y="2607"/>
                    </a:lnTo>
                    <a:cubicBezTo>
                      <a:pt x="17" y="2607"/>
                      <a:pt x="0" y="2590"/>
                      <a:pt x="0" y="2569"/>
                    </a:cubicBezTo>
                    <a:lnTo>
                      <a:pt x="0" y="38"/>
                    </a:lnTo>
                    <a:cubicBezTo>
                      <a:pt x="0" y="17"/>
                      <a:pt x="17" y="0"/>
                      <a:pt x="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8" name="PA-任意多边形 302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3475" y="2595"/>
                <a:ext cx="791" cy="21"/>
              </a:xfrm>
              <a:custGeom>
                <a:avLst/>
                <a:gdLst>
                  <a:gd name="T0" fmla="*/ 0 w 2094"/>
                  <a:gd name="T1" fmla="*/ 0 h 54"/>
                  <a:gd name="T2" fmla="*/ 2094 w 2094"/>
                  <a:gd name="T3" fmla="*/ 0 h 54"/>
                  <a:gd name="T4" fmla="*/ 2094 w 2094"/>
                  <a:gd name="T5" fmla="*/ 38 h 54"/>
                  <a:gd name="T6" fmla="*/ 2078 w 2094"/>
                  <a:gd name="T7" fmla="*/ 54 h 54"/>
                  <a:gd name="T8" fmla="*/ 16 w 2094"/>
                  <a:gd name="T9" fmla="*/ 54 h 54"/>
                  <a:gd name="T10" fmla="*/ 0 w 2094"/>
                  <a:gd name="T11" fmla="*/ 38 h 54"/>
                  <a:gd name="T12" fmla="*/ 0 w 2094"/>
                  <a:gd name="T1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94" h="54">
                    <a:moveTo>
                      <a:pt x="0" y="0"/>
                    </a:moveTo>
                    <a:lnTo>
                      <a:pt x="2094" y="0"/>
                    </a:lnTo>
                    <a:lnTo>
                      <a:pt x="2094" y="38"/>
                    </a:lnTo>
                    <a:cubicBezTo>
                      <a:pt x="2094" y="47"/>
                      <a:pt x="2087" y="54"/>
                      <a:pt x="2078" y="54"/>
                    </a:cubicBezTo>
                    <a:lnTo>
                      <a:pt x="16" y="54"/>
                    </a:lnTo>
                    <a:cubicBezTo>
                      <a:pt x="7" y="54"/>
                      <a:pt x="0" y="47"/>
                      <a:pt x="0" y="3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BC9FA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9" name="PA-任意多边形 303"/>
              <p:cNvSpPr>
                <a:spLocks noEditPoint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3454" y="1632"/>
                <a:ext cx="833" cy="1004"/>
              </a:xfrm>
              <a:custGeom>
                <a:avLst/>
                <a:gdLst>
                  <a:gd name="T0" fmla="*/ 2112 w 2207"/>
                  <a:gd name="T1" fmla="*/ 2659 h 2659"/>
                  <a:gd name="T2" fmla="*/ 96 w 2207"/>
                  <a:gd name="T3" fmla="*/ 2659 h 2659"/>
                  <a:gd name="T4" fmla="*/ 0 w 2207"/>
                  <a:gd name="T5" fmla="*/ 2569 h 2659"/>
                  <a:gd name="T6" fmla="*/ 0 w 2207"/>
                  <a:gd name="T7" fmla="*/ 90 h 2659"/>
                  <a:gd name="T8" fmla="*/ 96 w 2207"/>
                  <a:gd name="T9" fmla="*/ 0 h 2659"/>
                  <a:gd name="T10" fmla="*/ 2112 w 2207"/>
                  <a:gd name="T11" fmla="*/ 0 h 2659"/>
                  <a:gd name="T12" fmla="*/ 2207 w 2207"/>
                  <a:gd name="T13" fmla="*/ 90 h 2659"/>
                  <a:gd name="T14" fmla="*/ 2207 w 2207"/>
                  <a:gd name="T15" fmla="*/ 2569 h 2659"/>
                  <a:gd name="T16" fmla="*/ 2112 w 2207"/>
                  <a:gd name="T17" fmla="*/ 2659 h 2659"/>
                  <a:gd name="T18" fmla="*/ 96 w 2207"/>
                  <a:gd name="T19" fmla="*/ 53 h 2659"/>
                  <a:gd name="T20" fmla="*/ 57 w 2207"/>
                  <a:gd name="T21" fmla="*/ 90 h 2659"/>
                  <a:gd name="T22" fmla="*/ 57 w 2207"/>
                  <a:gd name="T23" fmla="*/ 2569 h 2659"/>
                  <a:gd name="T24" fmla="*/ 96 w 2207"/>
                  <a:gd name="T25" fmla="*/ 2606 h 2659"/>
                  <a:gd name="T26" fmla="*/ 2112 w 2207"/>
                  <a:gd name="T27" fmla="*/ 2606 h 2659"/>
                  <a:gd name="T28" fmla="*/ 2151 w 2207"/>
                  <a:gd name="T29" fmla="*/ 2569 h 2659"/>
                  <a:gd name="T30" fmla="*/ 2151 w 2207"/>
                  <a:gd name="T31" fmla="*/ 90 h 2659"/>
                  <a:gd name="T32" fmla="*/ 2112 w 2207"/>
                  <a:gd name="T33" fmla="*/ 53 h 2659"/>
                  <a:gd name="T34" fmla="*/ 96 w 2207"/>
                  <a:gd name="T35" fmla="*/ 53 h 2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207" h="2659">
                    <a:moveTo>
                      <a:pt x="2112" y="2659"/>
                    </a:moveTo>
                    <a:lnTo>
                      <a:pt x="96" y="2659"/>
                    </a:lnTo>
                    <a:cubicBezTo>
                      <a:pt x="43" y="2659"/>
                      <a:pt x="0" y="2619"/>
                      <a:pt x="0" y="2569"/>
                    </a:cubicBezTo>
                    <a:lnTo>
                      <a:pt x="0" y="90"/>
                    </a:lnTo>
                    <a:cubicBezTo>
                      <a:pt x="0" y="40"/>
                      <a:pt x="43" y="0"/>
                      <a:pt x="96" y="0"/>
                    </a:cubicBezTo>
                    <a:lnTo>
                      <a:pt x="2112" y="0"/>
                    </a:lnTo>
                    <a:cubicBezTo>
                      <a:pt x="2164" y="0"/>
                      <a:pt x="2207" y="40"/>
                      <a:pt x="2207" y="90"/>
                    </a:cubicBezTo>
                    <a:lnTo>
                      <a:pt x="2207" y="2569"/>
                    </a:lnTo>
                    <a:cubicBezTo>
                      <a:pt x="2207" y="2619"/>
                      <a:pt x="2164" y="2659"/>
                      <a:pt x="2112" y="2659"/>
                    </a:cubicBezTo>
                    <a:close/>
                    <a:moveTo>
                      <a:pt x="96" y="53"/>
                    </a:moveTo>
                    <a:cubicBezTo>
                      <a:pt x="74" y="53"/>
                      <a:pt x="57" y="70"/>
                      <a:pt x="57" y="90"/>
                    </a:cubicBezTo>
                    <a:lnTo>
                      <a:pt x="57" y="2569"/>
                    </a:lnTo>
                    <a:cubicBezTo>
                      <a:pt x="57" y="2589"/>
                      <a:pt x="74" y="2606"/>
                      <a:pt x="96" y="2606"/>
                    </a:cubicBezTo>
                    <a:lnTo>
                      <a:pt x="2112" y="2606"/>
                    </a:lnTo>
                    <a:cubicBezTo>
                      <a:pt x="2133" y="2606"/>
                      <a:pt x="2151" y="2589"/>
                      <a:pt x="2151" y="2569"/>
                    </a:cubicBezTo>
                    <a:lnTo>
                      <a:pt x="2151" y="90"/>
                    </a:lnTo>
                    <a:cubicBezTo>
                      <a:pt x="2151" y="70"/>
                      <a:pt x="2133" y="53"/>
                      <a:pt x="2112" y="53"/>
                    </a:cubicBezTo>
                    <a:lnTo>
                      <a:pt x="96" y="53"/>
                    </a:lnTo>
                    <a:close/>
                  </a:path>
                </a:pathLst>
              </a:custGeom>
              <a:solidFill>
                <a:srgbClr val="3F63F6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0" name="PA-任意多边形 304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3570" y="2096"/>
                <a:ext cx="601" cy="183"/>
              </a:xfrm>
              <a:custGeom>
                <a:avLst/>
                <a:gdLst>
                  <a:gd name="T0" fmla="*/ 24 w 1592"/>
                  <a:gd name="T1" fmla="*/ 0 h 484"/>
                  <a:gd name="T2" fmla="*/ 1568 w 1592"/>
                  <a:gd name="T3" fmla="*/ 0 h 484"/>
                  <a:gd name="T4" fmla="*/ 1592 w 1592"/>
                  <a:gd name="T5" fmla="*/ 25 h 484"/>
                  <a:gd name="T6" fmla="*/ 1592 w 1592"/>
                  <a:gd name="T7" fmla="*/ 460 h 484"/>
                  <a:gd name="T8" fmla="*/ 1568 w 1592"/>
                  <a:gd name="T9" fmla="*/ 484 h 484"/>
                  <a:gd name="T10" fmla="*/ 24 w 1592"/>
                  <a:gd name="T11" fmla="*/ 484 h 484"/>
                  <a:gd name="T12" fmla="*/ 0 w 1592"/>
                  <a:gd name="T13" fmla="*/ 460 h 484"/>
                  <a:gd name="T14" fmla="*/ 0 w 1592"/>
                  <a:gd name="T15" fmla="*/ 25 h 484"/>
                  <a:gd name="T16" fmla="*/ 24 w 1592"/>
                  <a:gd name="T17" fmla="*/ 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92" h="484">
                    <a:moveTo>
                      <a:pt x="24" y="0"/>
                    </a:moveTo>
                    <a:lnTo>
                      <a:pt x="1568" y="0"/>
                    </a:lnTo>
                    <a:cubicBezTo>
                      <a:pt x="1581" y="0"/>
                      <a:pt x="1592" y="11"/>
                      <a:pt x="1592" y="25"/>
                    </a:cubicBezTo>
                    <a:lnTo>
                      <a:pt x="1592" y="460"/>
                    </a:lnTo>
                    <a:cubicBezTo>
                      <a:pt x="1592" y="473"/>
                      <a:pt x="1581" y="484"/>
                      <a:pt x="1568" y="484"/>
                    </a:cubicBezTo>
                    <a:lnTo>
                      <a:pt x="24" y="484"/>
                    </a:lnTo>
                    <a:cubicBezTo>
                      <a:pt x="11" y="484"/>
                      <a:pt x="0" y="473"/>
                      <a:pt x="0" y="460"/>
                    </a:cubicBezTo>
                    <a:lnTo>
                      <a:pt x="0" y="25"/>
                    </a:lnTo>
                    <a:cubicBezTo>
                      <a:pt x="0" y="11"/>
                      <a:pt x="11" y="0"/>
                      <a:pt x="24" y="0"/>
                    </a:cubicBezTo>
                    <a:close/>
                  </a:path>
                </a:pathLst>
              </a:custGeom>
              <a:solidFill>
                <a:srgbClr val="D0D9FB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1" name="PA-任意多边形 305"/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3598" y="1794"/>
                <a:ext cx="187" cy="127"/>
              </a:xfrm>
              <a:custGeom>
                <a:avLst/>
                <a:gdLst>
                  <a:gd name="T0" fmla="*/ 187 w 187"/>
                  <a:gd name="T1" fmla="*/ 14 h 127"/>
                  <a:gd name="T2" fmla="*/ 9 w 187"/>
                  <a:gd name="T3" fmla="*/ 127 h 127"/>
                  <a:gd name="T4" fmla="*/ 0 w 187"/>
                  <a:gd name="T5" fmla="*/ 112 h 127"/>
                  <a:gd name="T6" fmla="*/ 178 w 187"/>
                  <a:gd name="T7" fmla="*/ 0 h 127"/>
                  <a:gd name="T8" fmla="*/ 187 w 187"/>
                  <a:gd name="T9" fmla="*/ 14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127">
                    <a:moveTo>
                      <a:pt x="187" y="14"/>
                    </a:moveTo>
                    <a:lnTo>
                      <a:pt x="9" y="127"/>
                    </a:lnTo>
                    <a:lnTo>
                      <a:pt x="0" y="112"/>
                    </a:lnTo>
                    <a:lnTo>
                      <a:pt x="178" y="0"/>
                    </a:lnTo>
                    <a:lnTo>
                      <a:pt x="187" y="14"/>
                    </a:lnTo>
                    <a:close/>
                  </a:path>
                </a:pathLst>
              </a:custGeom>
              <a:solidFill>
                <a:srgbClr val="3F63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2" name="PA-任意多边形 306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3775" y="1793"/>
                <a:ext cx="199" cy="175"/>
              </a:xfrm>
              <a:custGeom>
                <a:avLst/>
                <a:gdLst>
                  <a:gd name="T0" fmla="*/ 199 w 199"/>
                  <a:gd name="T1" fmla="*/ 162 h 175"/>
                  <a:gd name="T2" fmla="*/ 188 w 199"/>
                  <a:gd name="T3" fmla="*/ 175 h 175"/>
                  <a:gd name="T4" fmla="*/ 0 w 199"/>
                  <a:gd name="T5" fmla="*/ 13 h 175"/>
                  <a:gd name="T6" fmla="*/ 11 w 199"/>
                  <a:gd name="T7" fmla="*/ 0 h 175"/>
                  <a:gd name="T8" fmla="*/ 199 w 199"/>
                  <a:gd name="T9" fmla="*/ 162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9" h="175">
                    <a:moveTo>
                      <a:pt x="199" y="162"/>
                    </a:moveTo>
                    <a:lnTo>
                      <a:pt x="188" y="175"/>
                    </a:lnTo>
                    <a:lnTo>
                      <a:pt x="0" y="13"/>
                    </a:lnTo>
                    <a:lnTo>
                      <a:pt x="11" y="0"/>
                    </a:lnTo>
                    <a:lnTo>
                      <a:pt x="199" y="162"/>
                    </a:lnTo>
                    <a:close/>
                  </a:path>
                </a:pathLst>
              </a:custGeom>
              <a:solidFill>
                <a:srgbClr val="3F63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" name="PA-任意多边形 307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3962" y="1838"/>
                <a:ext cx="180" cy="132"/>
              </a:xfrm>
              <a:custGeom>
                <a:avLst/>
                <a:gdLst>
                  <a:gd name="T0" fmla="*/ 180 w 180"/>
                  <a:gd name="T1" fmla="*/ 13 h 132"/>
                  <a:gd name="T2" fmla="*/ 10 w 180"/>
                  <a:gd name="T3" fmla="*/ 132 h 132"/>
                  <a:gd name="T4" fmla="*/ 0 w 180"/>
                  <a:gd name="T5" fmla="*/ 119 h 132"/>
                  <a:gd name="T6" fmla="*/ 170 w 180"/>
                  <a:gd name="T7" fmla="*/ 0 h 132"/>
                  <a:gd name="T8" fmla="*/ 180 w 180"/>
                  <a:gd name="T9" fmla="*/ 13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132">
                    <a:moveTo>
                      <a:pt x="180" y="13"/>
                    </a:moveTo>
                    <a:lnTo>
                      <a:pt x="10" y="132"/>
                    </a:lnTo>
                    <a:lnTo>
                      <a:pt x="0" y="119"/>
                    </a:lnTo>
                    <a:lnTo>
                      <a:pt x="170" y="0"/>
                    </a:lnTo>
                    <a:lnTo>
                      <a:pt x="180" y="13"/>
                    </a:lnTo>
                    <a:close/>
                  </a:path>
                </a:pathLst>
              </a:custGeom>
              <a:solidFill>
                <a:srgbClr val="3F63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4" name="PA-椭圆 308"/>
              <p:cNvSpPr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3566" y="1875"/>
                <a:ext cx="76" cy="77"/>
              </a:xfrm>
              <a:prstGeom prst="ellipse">
                <a:avLst/>
              </a:prstGeom>
              <a:solidFill>
                <a:srgbClr val="BBC9FA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5" name="PA-任意多边形 309"/>
              <p:cNvSpPr>
                <a:spLocks noEditPoint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3557" y="1867"/>
                <a:ext cx="93" cy="93"/>
              </a:xfrm>
              <a:custGeom>
                <a:avLst/>
                <a:gdLst>
                  <a:gd name="T0" fmla="*/ 123 w 246"/>
                  <a:gd name="T1" fmla="*/ 246 h 246"/>
                  <a:gd name="T2" fmla="*/ 0 w 246"/>
                  <a:gd name="T3" fmla="*/ 123 h 246"/>
                  <a:gd name="T4" fmla="*/ 123 w 246"/>
                  <a:gd name="T5" fmla="*/ 0 h 246"/>
                  <a:gd name="T6" fmla="*/ 246 w 246"/>
                  <a:gd name="T7" fmla="*/ 123 h 246"/>
                  <a:gd name="T8" fmla="*/ 123 w 246"/>
                  <a:gd name="T9" fmla="*/ 246 h 246"/>
                  <a:gd name="T10" fmla="*/ 123 w 246"/>
                  <a:gd name="T11" fmla="*/ 45 h 246"/>
                  <a:gd name="T12" fmla="*/ 44 w 246"/>
                  <a:gd name="T13" fmla="*/ 123 h 246"/>
                  <a:gd name="T14" fmla="*/ 123 w 246"/>
                  <a:gd name="T15" fmla="*/ 201 h 246"/>
                  <a:gd name="T16" fmla="*/ 201 w 246"/>
                  <a:gd name="T17" fmla="*/ 123 h 246"/>
                  <a:gd name="T18" fmla="*/ 123 w 246"/>
                  <a:gd name="T19" fmla="*/ 45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6" h="246">
                    <a:moveTo>
                      <a:pt x="123" y="246"/>
                    </a:moveTo>
                    <a:cubicBezTo>
                      <a:pt x="55" y="246"/>
                      <a:pt x="0" y="191"/>
                      <a:pt x="0" y="123"/>
                    </a:cubicBezTo>
                    <a:cubicBezTo>
                      <a:pt x="0" y="55"/>
                      <a:pt x="55" y="0"/>
                      <a:pt x="123" y="0"/>
                    </a:cubicBezTo>
                    <a:cubicBezTo>
                      <a:pt x="191" y="0"/>
                      <a:pt x="246" y="55"/>
                      <a:pt x="246" y="123"/>
                    </a:cubicBezTo>
                    <a:cubicBezTo>
                      <a:pt x="246" y="191"/>
                      <a:pt x="191" y="246"/>
                      <a:pt x="123" y="246"/>
                    </a:cubicBezTo>
                    <a:close/>
                    <a:moveTo>
                      <a:pt x="123" y="45"/>
                    </a:moveTo>
                    <a:cubicBezTo>
                      <a:pt x="79" y="45"/>
                      <a:pt x="44" y="80"/>
                      <a:pt x="44" y="123"/>
                    </a:cubicBezTo>
                    <a:cubicBezTo>
                      <a:pt x="44" y="166"/>
                      <a:pt x="79" y="201"/>
                      <a:pt x="123" y="201"/>
                    </a:cubicBezTo>
                    <a:cubicBezTo>
                      <a:pt x="166" y="201"/>
                      <a:pt x="201" y="166"/>
                      <a:pt x="201" y="123"/>
                    </a:cubicBezTo>
                    <a:cubicBezTo>
                      <a:pt x="201" y="80"/>
                      <a:pt x="166" y="45"/>
                      <a:pt x="123" y="45"/>
                    </a:cubicBezTo>
                    <a:close/>
                  </a:path>
                </a:pathLst>
              </a:custGeom>
              <a:solidFill>
                <a:srgbClr val="3F63F6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" name="PA-椭圆 310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3743" y="1763"/>
                <a:ext cx="76" cy="76"/>
              </a:xfrm>
              <a:prstGeom prst="ellipse">
                <a:avLst/>
              </a:prstGeom>
              <a:solidFill>
                <a:srgbClr val="BBC9FA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" name="PA-任意多边形 311"/>
              <p:cNvSpPr>
                <a:spLocks noEditPoint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734" y="1755"/>
                <a:ext cx="93" cy="93"/>
              </a:xfrm>
              <a:custGeom>
                <a:avLst/>
                <a:gdLst>
                  <a:gd name="T0" fmla="*/ 123 w 246"/>
                  <a:gd name="T1" fmla="*/ 247 h 247"/>
                  <a:gd name="T2" fmla="*/ 0 w 246"/>
                  <a:gd name="T3" fmla="*/ 124 h 247"/>
                  <a:gd name="T4" fmla="*/ 123 w 246"/>
                  <a:gd name="T5" fmla="*/ 0 h 247"/>
                  <a:gd name="T6" fmla="*/ 246 w 246"/>
                  <a:gd name="T7" fmla="*/ 124 h 247"/>
                  <a:gd name="T8" fmla="*/ 123 w 246"/>
                  <a:gd name="T9" fmla="*/ 247 h 247"/>
                  <a:gd name="T10" fmla="*/ 123 w 246"/>
                  <a:gd name="T11" fmla="*/ 45 h 247"/>
                  <a:gd name="T12" fmla="*/ 45 w 246"/>
                  <a:gd name="T13" fmla="*/ 124 h 247"/>
                  <a:gd name="T14" fmla="*/ 123 w 246"/>
                  <a:gd name="T15" fmla="*/ 202 h 247"/>
                  <a:gd name="T16" fmla="*/ 201 w 246"/>
                  <a:gd name="T17" fmla="*/ 124 h 247"/>
                  <a:gd name="T18" fmla="*/ 123 w 246"/>
                  <a:gd name="T19" fmla="*/ 45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6" h="247">
                    <a:moveTo>
                      <a:pt x="123" y="247"/>
                    </a:moveTo>
                    <a:cubicBezTo>
                      <a:pt x="55" y="247"/>
                      <a:pt x="0" y="192"/>
                      <a:pt x="0" y="124"/>
                    </a:cubicBezTo>
                    <a:cubicBezTo>
                      <a:pt x="0" y="55"/>
                      <a:pt x="55" y="0"/>
                      <a:pt x="123" y="0"/>
                    </a:cubicBezTo>
                    <a:cubicBezTo>
                      <a:pt x="191" y="0"/>
                      <a:pt x="246" y="55"/>
                      <a:pt x="246" y="124"/>
                    </a:cubicBezTo>
                    <a:cubicBezTo>
                      <a:pt x="246" y="191"/>
                      <a:pt x="191" y="246"/>
                      <a:pt x="123" y="247"/>
                    </a:cubicBezTo>
                    <a:close/>
                    <a:moveTo>
                      <a:pt x="123" y="45"/>
                    </a:moveTo>
                    <a:cubicBezTo>
                      <a:pt x="80" y="45"/>
                      <a:pt x="45" y="80"/>
                      <a:pt x="45" y="124"/>
                    </a:cubicBezTo>
                    <a:cubicBezTo>
                      <a:pt x="45" y="167"/>
                      <a:pt x="80" y="202"/>
                      <a:pt x="123" y="202"/>
                    </a:cubicBezTo>
                    <a:cubicBezTo>
                      <a:pt x="166" y="202"/>
                      <a:pt x="201" y="167"/>
                      <a:pt x="201" y="124"/>
                    </a:cubicBezTo>
                    <a:cubicBezTo>
                      <a:pt x="201" y="80"/>
                      <a:pt x="166" y="45"/>
                      <a:pt x="123" y="45"/>
                    </a:cubicBezTo>
                    <a:close/>
                  </a:path>
                </a:pathLst>
              </a:custGeom>
              <a:solidFill>
                <a:srgbClr val="3F63F6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8" name="PA-椭圆 312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3929" y="1924"/>
                <a:ext cx="76" cy="76"/>
              </a:xfrm>
              <a:prstGeom prst="ellipse">
                <a:avLst/>
              </a:prstGeom>
              <a:solidFill>
                <a:srgbClr val="BBC9FA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9" name="PA-任意多边形 313"/>
              <p:cNvSpPr>
                <a:spLocks noEditPoint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3921" y="1915"/>
                <a:ext cx="93" cy="94"/>
              </a:xfrm>
              <a:custGeom>
                <a:avLst/>
                <a:gdLst>
                  <a:gd name="T0" fmla="*/ 123 w 246"/>
                  <a:gd name="T1" fmla="*/ 247 h 247"/>
                  <a:gd name="T2" fmla="*/ 0 w 246"/>
                  <a:gd name="T3" fmla="*/ 123 h 247"/>
                  <a:gd name="T4" fmla="*/ 123 w 246"/>
                  <a:gd name="T5" fmla="*/ 0 h 247"/>
                  <a:gd name="T6" fmla="*/ 246 w 246"/>
                  <a:gd name="T7" fmla="*/ 123 h 247"/>
                  <a:gd name="T8" fmla="*/ 123 w 246"/>
                  <a:gd name="T9" fmla="*/ 247 h 247"/>
                  <a:gd name="T10" fmla="*/ 123 w 246"/>
                  <a:gd name="T11" fmla="*/ 45 h 247"/>
                  <a:gd name="T12" fmla="*/ 45 w 246"/>
                  <a:gd name="T13" fmla="*/ 123 h 247"/>
                  <a:gd name="T14" fmla="*/ 123 w 246"/>
                  <a:gd name="T15" fmla="*/ 202 h 247"/>
                  <a:gd name="T16" fmla="*/ 202 w 246"/>
                  <a:gd name="T17" fmla="*/ 123 h 247"/>
                  <a:gd name="T18" fmla="*/ 123 w 246"/>
                  <a:gd name="T19" fmla="*/ 45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6" h="247">
                    <a:moveTo>
                      <a:pt x="123" y="247"/>
                    </a:moveTo>
                    <a:cubicBezTo>
                      <a:pt x="55" y="247"/>
                      <a:pt x="0" y="192"/>
                      <a:pt x="0" y="123"/>
                    </a:cubicBezTo>
                    <a:cubicBezTo>
                      <a:pt x="0" y="55"/>
                      <a:pt x="55" y="0"/>
                      <a:pt x="123" y="0"/>
                    </a:cubicBezTo>
                    <a:cubicBezTo>
                      <a:pt x="191" y="0"/>
                      <a:pt x="246" y="55"/>
                      <a:pt x="246" y="123"/>
                    </a:cubicBezTo>
                    <a:cubicBezTo>
                      <a:pt x="246" y="191"/>
                      <a:pt x="191" y="247"/>
                      <a:pt x="123" y="247"/>
                    </a:cubicBezTo>
                    <a:close/>
                    <a:moveTo>
                      <a:pt x="123" y="45"/>
                    </a:moveTo>
                    <a:cubicBezTo>
                      <a:pt x="80" y="45"/>
                      <a:pt x="45" y="80"/>
                      <a:pt x="45" y="123"/>
                    </a:cubicBezTo>
                    <a:cubicBezTo>
                      <a:pt x="45" y="167"/>
                      <a:pt x="80" y="202"/>
                      <a:pt x="123" y="202"/>
                    </a:cubicBezTo>
                    <a:cubicBezTo>
                      <a:pt x="167" y="202"/>
                      <a:pt x="202" y="167"/>
                      <a:pt x="202" y="123"/>
                    </a:cubicBezTo>
                    <a:cubicBezTo>
                      <a:pt x="201" y="80"/>
                      <a:pt x="166" y="45"/>
                      <a:pt x="123" y="45"/>
                    </a:cubicBezTo>
                    <a:close/>
                  </a:path>
                </a:pathLst>
              </a:custGeom>
              <a:solidFill>
                <a:srgbClr val="3F63F6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0" name="PA-椭圆 314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4099" y="1808"/>
                <a:ext cx="76" cy="76"/>
              </a:xfrm>
              <a:prstGeom prst="ellipse">
                <a:avLst/>
              </a:prstGeom>
              <a:solidFill>
                <a:srgbClr val="BBC9FA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1" name="PA-任意多边形 315"/>
              <p:cNvSpPr>
                <a:spLocks noEditPoint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3557" y="1799"/>
                <a:ext cx="626" cy="466"/>
              </a:xfrm>
              <a:custGeom>
                <a:avLst/>
                <a:gdLst>
                  <a:gd name="T0" fmla="*/ 1535 w 1658"/>
                  <a:gd name="T1" fmla="*/ 246 h 1232"/>
                  <a:gd name="T2" fmla="*/ 1412 w 1658"/>
                  <a:gd name="T3" fmla="*/ 123 h 1232"/>
                  <a:gd name="T4" fmla="*/ 1535 w 1658"/>
                  <a:gd name="T5" fmla="*/ 0 h 1232"/>
                  <a:gd name="T6" fmla="*/ 1658 w 1658"/>
                  <a:gd name="T7" fmla="*/ 123 h 1232"/>
                  <a:gd name="T8" fmla="*/ 1535 w 1658"/>
                  <a:gd name="T9" fmla="*/ 246 h 1232"/>
                  <a:gd name="T10" fmla="*/ 1535 w 1658"/>
                  <a:gd name="T11" fmla="*/ 44 h 1232"/>
                  <a:gd name="T12" fmla="*/ 1457 w 1658"/>
                  <a:gd name="T13" fmla="*/ 123 h 1232"/>
                  <a:gd name="T14" fmla="*/ 1535 w 1658"/>
                  <a:gd name="T15" fmla="*/ 201 h 1232"/>
                  <a:gd name="T16" fmla="*/ 1614 w 1658"/>
                  <a:gd name="T17" fmla="*/ 123 h 1232"/>
                  <a:gd name="T18" fmla="*/ 1535 w 1658"/>
                  <a:gd name="T19" fmla="*/ 44 h 1232"/>
                  <a:gd name="T20" fmla="*/ 1593 w 1658"/>
                  <a:gd name="T21" fmla="*/ 1232 h 1232"/>
                  <a:gd name="T22" fmla="*/ 65 w 1658"/>
                  <a:gd name="T23" fmla="*/ 1232 h 1232"/>
                  <a:gd name="T24" fmla="*/ 0 w 1658"/>
                  <a:gd name="T25" fmla="*/ 1177 h 1232"/>
                  <a:gd name="T26" fmla="*/ 0 w 1658"/>
                  <a:gd name="T27" fmla="*/ 777 h 1232"/>
                  <a:gd name="T28" fmla="*/ 65 w 1658"/>
                  <a:gd name="T29" fmla="*/ 722 h 1232"/>
                  <a:gd name="T30" fmla="*/ 1593 w 1658"/>
                  <a:gd name="T31" fmla="*/ 722 h 1232"/>
                  <a:gd name="T32" fmla="*/ 1658 w 1658"/>
                  <a:gd name="T33" fmla="*/ 777 h 1232"/>
                  <a:gd name="T34" fmla="*/ 1658 w 1658"/>
                  <a:gd name="T35" fmla="*/ 1177 h 1232"/>
                  <a:gd name="T36" fmla="*/ 1593 w 1658"/>
                  <a:gd name="T37" fmla="*/ 1232 h 1232"/>
                  <a:gd name="T38" fmla="*/ 65 w 1658"/>
                  <a:gd name="T39" fmla="*/ 750 h 1232"/>
                  <a:gd name="T40" fmla="*/ 33 w 1658"/>
                  <a:gd name="T41" fmla="*/ 776 h 1232"/>
                  <a:gd name="T42" fmla="*/ 33 w 1658"/>
                  <a:gd name="T43" fmla="*/ 1177 h 1232"/>
                  <a:gd name="T44" fmla="*/ 65 w 1658"/>
                  <a:gd name="T45" fmla="*/ 1204 h 1232"/>
                  <a:gd name="T46" fmla="*/ 1593 w 1658"/>
                  <a:gd name="T47" fmla="*/ 1204 h 1232"/>
                  <a:gd name="T48" fmla="*/ 1625 w 1658"/>
                  <a:gd name="T49" fmla="*/ 1177 h 1232"/>
                  <a:gd name="T50" fmla="*/ 1625 w 1658"/>
                  <a:gd name="T51" fmla="*/ 777 h 1232"/>
                  <a:gd name="T52" fmla="*/ 1593 w 1658"/>
                  <a:gd name="T53" fmla="*/ 750 h 1232"/>
                  <a:gd name="T54" fmla="*/ 65 w 1658"/>
                  <a:gd name="T55" fmla="*/ 750 h 1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58" h="1232">
                    <a:moveTo>
                      <a:pt x="1535" y="246"/>
                    </a:moveTo>
                    <a:cubicBezTo>
                      <a:pt x="1467" y="246"/>
                      <a:pt x="1412" y="191"/>
                      <a:pt x="1412" y="123"/>
                    </a:cubicBezTo>
                    <a:cubicBezTo>
                      <a:pt x="1412" y="55"/>
                      <a:pt x="1467" y="0"/>
                      <a:pt x="1535" y="0"/>
                    </a:cubicBezTo>
                    <a:cubicBezTo>
                      <a:pt x="1603" y="0"/>
                      <a:pt x="1658" y="55"/>
                      <a:pt x="1658" y="123"/>
                    </a:cubicBezTo>
                    <a:cubicBezTo>
                      <a:pt x="1658" y="190"/>
                      <a:pt x="1603" y="245"/>
                      <a:pt x="1535" y="246"/>
                    </a:cubicBezTo>
                    <a:close/>
                    <a:moveTo>
                      <a:pt x="1535" y="44"/>
                    </a:moveTo>
                    <a:cubicBezTo>
                      <a:pt x="1492" y="44"/>
                      <a:pt x="1457" y="79"/>
                      <a:pt x="1457" y="123"/>
                    </a:cubicBezTo>
                    <a:cubicBezTo>
                      <a:pt x="1457" y="166"/>
                      <a:pt x="1492" y="201"/>
                      <a:pt x="1535" y="201"/>
                    </a:cubicBezTo>
                    <a:cubicBezTo>
                      <a:pt x="1579" y="201"/>
                      <a:pt x="1614" y="166"/>
                      <a:pt x="1614" y="123"/>
                    </a:cubicBezTo>
                    <a:cubicBezTo>
                      <a:pt x="1614" y="79"/>
                      <a:pt x="1579" y="44"/>
                      <a:pt x="1535" y="44"/>
                    </a:cubicBezTo>
                    <a:close/>
                    <a:moveTo>
                      <a:pt x="1593" y="1232"/>
                    </a:moveTo>
                    <a:lnTo>
                      <a:pt x="65" y="1232"/>
                    </a:lnTo>
                    <a:cubicBezTo>
                      <a:pt x="29" y="1232"/>
                      <a:pt x="0" y="1207"/>
                      <a:pt x="0" y="1177"/>
                    </a:cubicBezTo>
                    <a:lnTo>
                      <a:pt x="0" y="777"/>
                    </a:lnTo>
                    <a:cubicBezTo>
                      <a:pt x="0" y="747"/>
                      <a:pt x="29" y="722"/>
                      <a:pt x="65" y="722"/>
                    </a:cubicBezTo>
                    <a:lnTo>
                      <a:pt x="1593" y="722"/>
                    </a:lnTo>
                    <a:cubicBezTo>
                      <a:pt x="1629" y="722"/>
                      <a:pt x="1658" y="747"/>
                      <a:pt x="1658" y="777"/>
                    </a:cubicBezTo>
                    <a:lnTo>
                      <a:pt x="1658" y="1177"/>
                    </a:lnTo>
                    <a:cubicBezTo>
                      <a:pt x="1658" y="1207"/>
                      <a:pt x="1629" y="1232"/>
                      <a:pt x="1593" y="1232"/>
                    </a:cubicBezTo>
                    <a:close/>
                    <a:moveTo>
                      <a:pt x="65" y="750"/>
                    </a:moveTo>
                    <a:cubicBezTo>
                      <a:pt x="47" y="750"/>
                      <a:pt x="33" y="762"/>
                      <a:pt x="33" y="776"/>
                    </a:cubicBezTo>
                    <a:lnTo>
                      <a:pt x="33" y="1177"/>
                    </a:lnTo>
                    <a:cubicBezTo>
                      <a:pt x="33" y="1192"/>
                      <a:pt x="47" y="1204"/>
                      <a:pt x="65" y="1204"/>
                    </a:cubicBezTo>
                    <a:lnTo>
                      <a:pt x="1593" y="1204"/>
                    </a:lnTo>
                    <a:cubicBezTo>
                      <a:pt x="1611" y="1204"/>
                      <a:pt x="1625" y="1191"/>
                      <a:pt x="1625" y="1177"/>
                    </a:cubicBezTo>
                    <a:lnTo>
                      <a:pt x="1625" y="777"/>
                    </a:lnTo>
                    <a:cubicBezTo>
                      <a:pt x="1625" y="762"/>
                      <a:pt x="1611" y="750"/>
                      <a:pt x="1593" y="750"/>
                    </a:cubicBezTo>
                    <a:lnTo>
                      <a:pt x="65" y="750"/>
                    </a:lnTo>
                    <a:close/>
                  </a:path>
                </a:pathLst>
              </a:custGeom>
              <a:solidFill>
                <a:srgbClr val="3F63F6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2" name="PA-任意多边形 316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3557" y="2365"/>
                <a:ext cx="553" cy="38"/>
              </a:xfrm>
              <a:custGeom>
                <a:avLst/>
                <a:gdLst>
                  <a:gd name="T0" fmla="*/ 14 w 1465"/>
                  <a:gd name="T1" fmla="*/ 0 h 102"/>
                  <a:gd name="T2" fmla="*/ 1451 w 1465"/>
                  <a:gd name="T3" fmla="*/ 0 h 102"/>
                  <a:gd name="T4" fmla="*/ 1465 w 1465"/>
                  <a:gd name="T5" fmla="*/ 14 h 102"/>
                  <a:gd name="T6" fmla="*/ 1465 w 1465"/>
                  <a:gd name="T7" fmla="*/ 88 h 102"/>
                  <a:gd name="T8" fmla="*/ 1451 w 1465"/>
                  <a:gd name="T9" fmla="*/ 102 h 102"/>
                  <a:gd name="T10" fmla="*/ 14 w 1465"/>
                  <a:gd name="T11" fmla="*/ 102 h 102"/>
                  <a:gd name="T12" fmla="*/ 0 w 1465"/>
                  <a:gd name="T13" fmla="*/ 88 h 102"/>
                  <a:gd name="T14" fmla="*/ 0 w 1465"/>
                  <a:gd name="T15" fmla="*/ 14 h 102"/>
                  <a:gd name="T16" fmla="*/ 14 w 1465"/>
                  <a:gd name="T17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65" h="102">
                    <a:moveTo>
                      <a:pt x="14" y="0"/>
                    </a:moveTo>
                    <a:lnTo>
                      <a:pt x="1451" y="0"/>
                    </a:lnTo>
                    <a:cubicBezTo>
                      <a:pt x="1459" y="0"/>
                      <a:pt x="1465" y="6"/>
                      <a:pt x="1465" y="14"/>
                    </a:cubicBezTo>
                    <a:lnTo>
                      <a:pt x="1465" y="88"/>
                    </a:lnTo>
                    <a:cubicBezTo>
                      <a:pt x="1465" y="96"/>
                      <a:pt x="1459" y="102"/>
                      <a:pt x="1451" y="102"/>
                    </a:cubicBezTo>
                    <a:lnTo>
                      <a:pt x="14" y="102"/>
                    </a:lnTo>
                    <a:cubicBezTo>
                      <a:pt x="6" y="102"/>
                      <a:pt x="0" y="96"/>
                      <a:pt x="0" y="88"/>
                    </a:cubicBezTo>
                    <a:lnTo>
                      <a:pt x="0" y="14"/>
                    </a:lnTo>
                    <a:cubicBezTo>
                      <a:pt x="0" y="6"/>
                      <a:pt x="6" y="0"/>
                      <a:pt x="14" y="0"/>
                    </a:cubicBezTo>
                    <a:close/>
                  </a:path>
                </a:pathLst>
              </a:custGeom>
              <a:solidFill>
                <a:srgbClr val="D0D9FB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3" name="PA-任意多边形 317"/>
              <p:cNvSpPr/>
              <p:nvPr>
                <p:custDataLst>
                  <p:tags r:id="rId21"/>
                </p:custDataLst>
              </p:nvPr>
            </p:nvSpPr>
            <p:spPr bwMode="auto">
              <a:xfrm>
                <a:off x="3557" y="2356"/>
                <a:ext cx="553" cy="39"/>
              </a:xfrm>
              <a:custGeom>
                <a:avLst/>
                <a:gdLst>
                  <a:gd name="T0" fmla="*/ 14 w 1465"/>
                  <a:gd name="T1" fmla="*/ 0 h 103"/>
                  <a:gd name="T2" fmla="*/ 1451 w 1465"/>
                  <a:gd name="T3" fmla="*/ 0 h 103"/>
                  <a:gd name="T4" fmla="*/ 1465 w 1465"/>
                  <a:gd name="T5" fmla="*/ 15 h 103"/>
                  <a:gd name="T6" fmla="*/ 1465 w 1465"/>
                  <a:gd name="T7" fmla="*/ 89 h 103"/>
                  <a:gd name="T8" fmla="*/ 1451 w 1465"/>
                  <a:gd name="T9" fmla="*/ 103 h 103"/>
                  <a:gd name="T10" fmla="*/ 14 w 1465"/>
                  <a:gd name="T11" fmla="*/ 103 h 103"/>
                  <a:gd name="T12" fmla="*/ 0 w 1465"/>
                  <a:gd name="T13" fmla="*/ 89 h 103"/>
                  <a:gd name="T14" fmla="*/ 0 w 1465"/>
                  <a:gd name="T15" fmla="*/ 15 h 103"/>
                  <a:gd name="T16" fmla="*/ 14 w 1465"/>
                  <a:gd name="T17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65" h="103">
                    <a:moveTo>
                      <a:pt x="14" y="0"/>
                    </a:moveTo>
                    <a:lnTo>
                      <a:pt x="1451" y="0"/>
                    </a:lnTo>
                    <a:cubicBezTo>
                      <a:pt x="1459" y="0"/>
                      <a:pt x="1465" y="7"/>
                      <a:pt x="1465" y="15"/>
                    </a:cubicBezTo>
                    <a:lnTo>
                      <a:pt x="1465" y="89"/>
                    </a:lnTo>
                    <a:cubicBezTo>
                      <a:pt x="1465" y="97"/>
                      <a:pt x="1459" y="103"/>
                      <a:pt x="1451" y="103"/>
                    </a:cubicBezTo>
                    <a:lnTo>
                      <a:pt x="14" y="103"/>
                    </a:lnTo>
                    <a:cubicBezTo>
                      <a:pt x="6" y="103"/>
                      <a:pt x="0" y="97"/>
                      <a:pt x="0" y="89"/>
                    </a:cubicBezTo>
                    <a:lnTo>
                      <a:pt x="0" y="15"/>
                    </a:lnTo>
                    <a:cubicBezTo>
                      <a:pt x="0" y="7"/>
                      <a:pt x="6" y="0"/>
                      <a:pt x="14" y="0"/>
                    </a:cubicBezTo>
                    <a:close/>
                  </a:path>
                </a:pathLst>
              </a:custGeom>
              <a:solidFill>
                <a:srgbClr val="3F63F6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4" name="PA-任意多边形 318"/>
              <p:cNvSpPr/>
              <p:nvPr>
                <p:custDataLst>
                  <p:tags r:id="rId22"/>
                </p:custDataLst>
              </p:nvPr>
            </p:nvSpPr>
            <p:spPr bwMode="auto">
              <a:xfrm>
                <a:off x="3557" y="2468"/>
                <a:ext cx="406" cy="39"/>
              </a:xfrm>
              <a:custGeom>
                <a:avLst/>
                <a:gdLst>
                  <a:gd name="T0" fmla="*/ 14 w 1074"/>
                  <a:gd name="T1" fmla="*/ 0 h 103"/>
                  <a:gd name="T2" fmla="*/ 1059 w 1074"/>
                  <a:gd name="T3" fmla="*/ 0 h 103"/>
                  <a:gd name="T4" fmla="*/ 1074 w 1074"/>
                  <a:gd name="T5" fmla="*/ 15 h 103"/>
                  <a:gd name="T6" fmla="*/ 1074 w 1074"/>
                  <a:gd name="T7" fmla="*/ 89 h 103"/>
                  <a:gd name="T8" fmla="*/ 1059 w 1074"/>
                  <a:gd name="T9" fmla="*/ 103 h 103"/>
                  <a:gd name="T10" fmla="*/ 14 w 1074"/>
                  <a:gd name="T11" fmla="*/ 103 h 103"/>
                  <a:gd name="T12" fmla="*/ 0 w 1074"/>
                  <a:gd name="T13" fmla="*/ 89 h 103"/>
                  <a:gd name="T14" fmla="*/ 0 w 1074"/>
                  <a:gd name="T15" fmla="*/ 14 h 103"/>
                  <a:gd name="T16" fmla="*/ 14 w 1074"/>
                  <a:gd name="T17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74" h="103">
                    <a:moveTo>
                      <a:pt x="14" y="0"/>
                    </a:moveTo>
                    <a:lnTo>
                      <a:pt x="1059" y="0"/>
                    </a:lnTo>
                    <a:cubicBezTo>
                      <a:pt x="1067" y="0"/>
                      <a:pt x="1074" y="7"/>
                      <a:pt x="1074" y="15"/>
                    </a:cubicBezTo>
                    <a:lnTo>
                      <a:pt x="1074" y="89"/>
                    </a:lnTo>
                    <a:cubicBezTo>
                      <a:pt x="1074" y="96"/>
                      <a:pt x="1067" y="103"/>
                      <a:pt x="1059" y="103"/>
                    </a:cubicBezTo>
                    <a:lnTo>
                      <a:pt x="14" y="103"/>
                    </a:lnTo>
                    <a:cubicBezTo>
                      <a:pt x="6" y="103"/>
                      <a:pt x="0" y="96"/>
                      <a:pt x="0" y="89"/>
                    </a:cubicBezTo>
                    <a:lnTo>
                      <a:pt x="0" y="14"/>
                    </a:lnTo>
                    <a:cubicBezTo>
                      <a:pt x="0" y="7"/>
                      <a:pt x="6" y="0"/>
                      <a:pt x="14" y="0"/>
                    </a:cubicBezTo>
                    <a:close/>
                  </a:path>
                </a:pathLst>
              </a:custGeom>
              <a:solidFill>
                <a:srgbClr val="D0D9FB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5" name="PA-任意多边形 319"/>
              <p:cNvSpPr/>
              <p:nvPr>
                <p:custDataLst>
                  <p:tags r:id="rId23"/>
                </p:custDataLst>
              </p:nvPr>
            </p:nvSpPr>
            <p:spPr bwMode="auto">
              <a:xfrm>
                <a:off x="3557" y="2459"/>
                <a:ext cx="406" cy="39"/>
              </a:xfrm>
              <a:custGeom>
                <a:avLst/>
                <a:gdLst>
                  <a:gd name="T0" fmla="*/ 14 w 1074"/>
                  <a:gd name="T1" fmla="*/ 0 h 102"/>
                  <a:gd name="T2" fmla="*/ 1059 w 1074"/>
                  <a:gd name="T3" fmla="*/ 0 h 102"/>
                  <a:gd name="T4" fmla="*/ 1074 w 1074"/>
                  <a:gd name="T5" fmla="*/ 14 h 102"/>
                  <a:gd name="T6" fmla="*/ 1074 w 1074"/>
                  <a:gd name="T7" fmla="*/ 88 h 102"/>
                  <a:gd name="T8" fmla="*/ 1059 w 1074"/>
                  <a:gd name="T9" fmla="*/ 102 h 102"/>
                  <a:gd name="T10" fmla="*/ 14 w 1074"/>
                  <a:gd name="T11" fmla="*/ 102 h 102"/>
                  <a:gd name="T12" fmla="*/ 0 w 1074"/>
                  <a:gd name="T13" fmla="*/ 88 h 102"/>
                  <a:gd name="T14" fmla="*/ 0 w 1074"/>
                  <a:gd name="T15" fmla="*/ 14 h 102"/>
                  <a:gd name="T16" fmla="*/ 14 w 1074"/>
                  <a:gd name="T17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74" h="102">
                    <a:moveTo>
                      <a:pt x="14" y="0"/>
                    </a:moveTo>
                    <a:lnTo>
                      <a:pt x="1059" y="0"/>
                    </a:lnTo>
                    <a:cubicBezTo>
                      <a:pt x="1067" y="0"/>
                      <a:pt x="1074" y="6"/>
                      <a:pt x="1074" y="14"/>
                    </a:cubicBezTo>
                    <a:lnTo>
                      <a:pt x="1074" y="88"/>
                    </a:lnTo>
                    <a:cubicBezTo>
                      <a:pt x="1074" y="96"/>
                      <a:pt x="1067" y="102"/>
                      <a:pt x="1059" y="102"/>
                    </a:cubicBezTo>
                    <a:lnTo>
                      <a:pt x="14" y="102"/>
                    </a:lnTo>
                    <a:cubicBezTo>
                      <a:pt x="6" y="102"/>
                      <a:pt x="0" y="96"/>
                      <a:pt x="0" y="88"/>
                    </a:cubicBezTo>
                    <a:lnTo>
                      <a:pt x="0" y="14"/>
                    </a:lnTo>
                    <a:cubicBezTo>
                      <a:pt x="0" y="6"/>
                      <a:pt x="6" y="0"/>
                      <a:pt x="14" y="0"/>
                    </a:cubicBezTo>
                    <a:close/>
                  </a:path>
                </a:pathLst>
              </a:custGeom>
              <a:solidFill>
                <a:srgbClr val="3F63F6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checker/>
      </p:transition>
    </mc:Choice>
    <mc:Fallback xmlns="">
      <p:transition spd="slow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20" grpId="0"/>
      <p:bldP spid="30" grpId="0"/>
      <p:bldP spid="31" grpId="0"/>
      <p:bldP spid="32" grpId="0"/>
      <p:bldP spid="50" grpId="0" animBg="1"/>
      <p:bldP spid="51" grpId="0" animBg="1"/>
      <p:bldP spid="52" grpId="0" animBg="1"/>
      <p:bldP spid="56" grpId="0" animBg="1"/>
      <p:bldP spid="57" grpId="0" animBg="1"/>
      <p:bldP spid="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13</a:t>
            </a:fld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4974854" y="1147624"/>
            <a:ext cx="2145093" cy="630942"/>
            <a:chOff x="4869554" y="986924"/>
            <a:chExt cx="2145093" cy="630942"/>
          </a:xfrm>
        </p:grpSpPr>
        <p:sp>
          <p:nvSpPr>
            <p:cNvPr id="31" name="矩形: 圆角 30"/>
            <p:cNvSpPr/>
            <p:nvPr/>
          </p:nvSpPr>
          <p:spPr>
            <a:xfrm>
              <a:off x="4869554" y="986924"/>
              <a:ext cx="2145093" cy="63094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67000"/>
                  </a:schemeClr>
                </a:gs>
                <a:gs pos="72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5385001" y="986924"/>
              <a:ext cx="1075690" cy="62992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3500" b="1" dirty="0">
                  <a:solidFill>
                    <a:schemeClr val="bg1"/>
                  </a:solidFill>
                  <a:latin typeface="造字工房悦黑演示版常规体" pitchFamily="50" charset="-122"/>
                  <a:ea typeface="造字工房悦黑演示版常规体" pitchFamily="50" charset="-122"/>
                </a:rPr>
                <a:t>用人</a:t>
              </a:r>
            </a:p>
          </p:txBody>
        </p:sp>
      </p:grpSp>
      <p:sp>
        <p:nvSpPr>
          <p:cNvPr id="4" name="燕尾形 7"/>
          <p:cNvSpPr/>
          <p:nvPr/>
        </p:nvSpPr>
        <p:spPr>
          <a:xfrm rot="5400000">
            <a:off x="1389009" y="2374502"/>
            <a:ext cx="432000" cy="575914"/>
          </a:xfrm>
          <a:prstGeom prst="diamond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矩形 47"/>
          <p:cNvSpPr>
            <a:spLocks noChangeArrowheads="1"/>
          </p:cNvSpPr>
          <p:nvPr/>
        </p:nvSpPr>
        <p:spPr bwMode="auto">
          <a:xfrm>
            <a:off x="2061691" y="2446696"/>
            <a:ext cx="4420970" cy="38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600" spc="300" dirty="0">
                <a:sym typeface="微软雅黑" panose="020B0503020204020204" pitchFamily="34" charset="-122"/>
              </a:rPr>
              <a:t>学会“艺术”的用人：合适 兴趣 意愿</a:t>
            </a:r>
          </a:p>
        </p:txBody>
      </p:sp>
      <p:sp>
        <p:nvSpPr>
          <p:cNvPr id="7" name="燕尾形 10"/>
          <p:cNvSpPr/>
          <p:nvPr/>
        </p:nvSpPr>
        <p:spPr>
          <a:xfrm rot="5400000">
            <a:off x="1389009" y="3589898"/>
            <a:ext cx="432000" cy="575914"/>
          </a:xfrm>
          <a:prstGeom prst="diamond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9" name="矩形 47"/>
          <p:cNvSpPr>
            <a:spLocks noChangeArrowheads="1"/>
          </p:cNvSpPr>
          <p:nvPr/>
        </p:nvSpPr>
        <p:spPr bwMode="auto">
          <a:xfrm>
            <a:off x="2061691" y="3497823"/>
            <a:ext cx="4350126" cy="68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600" spc="300" dirty="0">
                <a:sym typeface="微软雅黑" panose="020B0503020204020204" pitchFamily="34" charset="-122"/>
              </a:rPr>
              <a:t>寻找合适的人干合适的事：主动有责任心、善于与人合作、懂得沟通交流</a:t>
            </a:r>
          </a:p>
        </p:txBody>
      </p:sp>
      <p:sp>
        <p:nvSpPr>
          <p:cNvPr id="10" name="燕尾形 13"/>
          <p:cNvSpPr/>
          <p:nvPr/>
        </p:nvSpPr>
        <p:spPr>
          <a:xfrm rot="5400000">
            <a:off x="1389009" y="4645575"/>
            <a:ext cx="432000" cy="575914"/>
          </a:xfrm>
          <a:prstGeom prst="diamond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2" name="矩形 47"/>
          <p:cNvSpPr>
            <a:spLocks noChangeArrowheads="1"/>
          </p:cNvSpPr>
          <p:nvPr/>
        </p:nvSpPr>
        <p:spPr bwMode="auto">
          <a:xfrm>
            <a:off x="2061691" y="4754958"/>
            <a:ext cx="4766811" cy="38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600" spc="300" dirty="0">
                <a:sym typeface="微软雅黑" panose="020B0503020204020204" pitchFamily="34" charset="-122"/>
              </a:rPr>
              <a:t>适当运用“压力管理”，担当才会成长</a:t>
            </a:r>
          </a:p>
        </p:txBody>
      </p:sp>
      <p:sp>
        <p:nvSpPr>
          <p:cNvPr id="13" name="燕尾形 16"/>
          <p:cNvSpPr/>
          <p:nvPr/>
        </p:nvSpPr>
        <p:spPr>
          <a:xfrm rot="5400000">
            <a:off x="1389009" y="5556171"/>
            <a:ext cx="432000" cy="575914"/>
          </a:xfrm>
          <a:prstGeom prst="diamond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5" name="矩形 47"/>
          <p:cNvSpPr>
            <a:spLocks noChangeArrowheads="1"/>
          </p:cNvSpPr>
          <p:nvPr/>
        </p:nvSpPr>
        <p:spPr bwMode="auto">
          <a:xfrm>
            <a:off x="2101061" y="5472688"/>
            <a:ext cx="357939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600" spc="300" dirty="0">
                <a:sym typeface="微软雅黑" panose="020B0503020204020204" pitchFamily="34" charset="-122"/>
              </a:rPr>
              <a:t>思考：</a:t>
            </a:r>
            <a:r>
              <a:rPr lang="en-US" altLang="zh-CN" sz="1600" spc="300" dirty="0">
                <a:sym typeface="微软雅黑" panose="020B0503020204020204" pitchFamily="34" charset="-122"/>
              </a:rPr>
              <a:t>1+1=2</a:t>
            </a:r>
            <a:r>
              <a:rPr lang="zh-CN" altLang="en-US" sz="1600" spc="300" dirty="0">
                <a:sym typeface="微软雅黑" panose="020B0503020204020204" pitchFamily="34" charset="-122"/>
              </a:rPr>
              <a:t>？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600" spc="300" dirty="0">
                <a:sym typeface="微软雅黑" panose="020B0503020204020204" pitchFamily="34" charset="-122"/>
              </a:rPr>
              <a:t>三个和尚没水喝还是三个臭皮匠？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600" spc="300" dirty="0">
                <a:sym typeface="微软雅黑" panose="020B0503020204020204" pitchFamily="34" charset="-122"/>
              </a:rPr>
              <a:t>西游团队有什么特征？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1445937" y="88489"/>
            <a:ext cx="9906236" cy="553998"/>
            <a:chOff x="-4738321" y="-129176"/>
            <a:chExt cx="9660329" cy="549691"/>
          </a:xfrm>
        </p:grpSpPr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-369298" y="144166"/>
              <a:ext cx="5291306" cy="21412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46078" tIns="23040" rIns="46078" bIns="23040">
              <a:spAutoFit/>
            </a:bodyPr>
            <a:lstStyle/>
            <a:p>
              <a:pPr defTabSz="1096645"/>
              <a:r>
                <a:rPr lang="en-US" sz="1100" b="1" spc="300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rPr>
                <a:t>HOW TO BUILD A HIGHEFFICIENT TEAM</a:t>
              </a:r>
              <a:endParaRPr lang="en-CA" sz="1100" b="1" spc="3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-4738321" y="-129176"/>
              <a:ext cx="4487240" cy="5496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96645"/>
              <a:r>
                <a:rPr lang="zh-CN" altLang="en-US" sz="3000" b="1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rPr>
                <a:t>如何打造一支高效的团队</a:t>
              </a:r>
              <a:endParaRPr lang="en-CA" altLang="zh-CN" sz="30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0" y="368058"/>
            <a:ext cx="12211078" cy="783590"/>
            <a:chOff x="0" y="368058"/>
            <a:chExt cx="12211078" cy="783590"/>
          </a:xfrm>
        </p:grpSpPr>
        <p:sp>
          <p:nvSpPr>
            <p:cNvPr id="27" name="矩形 26"/>
            <p:cNvSpPr/>
            <p:nvPr/>
          </p:nvSpPr>
          <p:spPr>
            <a:xfrm>
              <a:off x="1519078" y="679927"/>
              <a:ext cx="10692000" cy="144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0" y="677832"/>
              <a:ext cx="828000" cy="144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940207" y="368058"/>
              <a:ext cx="552780" cy="783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500" b="1" spc="408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rPr>
                <a:t>2</a:t>
              </a:r>
              <a:endParaRPr lang="en-US" sz="45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346" y="2562356"/>
            <a:ext cx="4571827" cy="32074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checker/>
      </p:transition>
    </mc:Choice>
    <mc:Fallback xmlns="">
      <p:transition spd="slow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9" grpId="0"/>
      <p:bldP spid="10" grpId="0" animBg="1"/>
      <p:bldP spid="12" grpId="0"/>
      <p:bldP spid="13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8639174" y="6240463"/>
            <a:ext cx="2886075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t>14</a:t>
            </a:fld>
            <a:endParaRPr lang="zh-CN" altLang="en-US"/>
          </a:p>
        </p:txBody>
      </p:sp>
      <p:grpSp>
        <p:nvGrpSpPr>
          <p:cNvPr id="70" name="组合 69"/>
          <p:cNvGrpSpPr/>
          <p:nvPr/>
        </p:nvGrpSpPr>
        <p:grpSpPr>
          <a:xfrm>
            <a:off x="3274263" y="1782617"/>
            <a:ext cx="2405771" cy="1883895"/>
            <a:chOff x="5180302" y="764150"/>
            <a:chExt cx="2199656" cy="1495305"/>
          </a:xfrm>
        </p:grpSpPr>
        <p:sp>
          <p:nvSpPr>
            <p:cNvPr id="76" name="TextBox 6"/>
            <p:cNvSpPr txBox="1"/>
            <p:nvPr/>
          </p:nvSpPr>
          <p:spPr>
            <a:xfrm>
              <a:off x="6031115" y="764150"/>
              <a:ext cx="498029" cy="244292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spAutoFit/>
            </a:bodyPr>
            <a:lstStyle/>
            <a:p>
              <a:pPr algn="l"/>
              <a:r>
                <a:rPr lang="en-US" altLang="zh-CN" sz="2000" b="1" spc="300" dirty="0"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01</a:t>
              </a:r>
              <a:endParaRPr lang="zh-CN" altLang="en-US" sz="2000" b="1" spc="300" dirty="0">
                <a:solidFill>
                  <a:schemeClr val="accent1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73" name="文本框 44"/>
            <p:cNvSpPr txBox="1"/>
            <p:nvPr/>
          </p:nvSpPr>
          <p:spPr>
            <a:xfrm>
              <a:off x="5180302" y="1165230"/>
              <a:ext cx="2199656" cy="1094225"/>
            </a:xfrm>
            <a:prstGeom prst="rect">
              <a:avLst/>
            </a:prstGeom>
            <a:noFill/>
          </p:spPr>
          <p:txBody>
            <a:bodyPr wrap="square" lIns="86402" tIns="43201" rIns="86402" bIns="43201" rtlCol="0">
              <a:spAutoFit/>
            </a:bodyPr>
            <a:lstStyle/>
            <a:p>
              <a:pPr algn="just">
                <a:spcBef>
                  <a:spcPct val="0"/>
                </a:spcBef>
                <a:defRPr/>
              </a:pPr>
              <a:r>
                <a:rPr lang="zh-CN" altLang="en-US" sz="1200" b="1" spc="300" dirty="0">
                  <a:solidFill>
                    <a:srgbClr val="FF0000"/>
                  </a:solidFill>
                  <a:latin typeface="+mn-ea"/>
                </a:rPr>
                <a:t>目标</a:t>
              </a:r>
              <a:r>
                <a:rPr lang="zh-CN" altLang="en-US" sz="1200" spc="300" dirty="0">
                  <a:solidFill>
                    <a:schemeClr val="tx2">
                      <a:lumMod val="50000"/>
                    </a:schemeClr>
                  </a:solidFill>
                  <a:latin typeface="+mn-ea"/>
                </a:rPr>
                <a:t>制订前的充分沟通。与目标的接受人进行充分沟通，并通过一定方式的造势让团队理解和接受此目标，从而促进其形成“共力”，一齐为目标的实现努力；</a:t>
              </a:r>
              <a:endParaRPr lang="en-US" altLang="zh-CN" sz="1200" spc="300" dirty="0">
                <a:solidFill>
                  <a:schemeClr val="tx2">
                    <a:lumMod val="50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6324889" y="1782617"/>
            <a:ext cx="2412210" cy="1096756"/>
            <a:chOff x="4824811" y="757367"/>
            <a:chExt cx="1914639" cy="870529"/>
          </a:xfrm>
        </p:grpSpPr>
        <p:sp>
          <p:nvSpPr>
            <p:cNvPr id="84" name="TextBox 6"/>
            <p:cNvSpPr txBox="1"/>
            <p:nvPr/>
          </p:nvSpPr>
          <p:spPr>
            <a:xfrm>
              <a:off x="5575708" y="757367"/>
              <a:ext cx="412847" cy="244292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spAutoFit/>
            </a:bodyPr>
            <a:lstStyle/>
            <a:p>
              <a:pPr algn="l"/>
              <a:r>
                <a:rPr lang="en-US" altLang="zh-CN" sz="2000" b="1" spc="300" dirty="0"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02</a:t>
              </a:r>
              <a:endParaRPr lang="zh-CN" altLang="en-US" sz="2000" b="1" spc="300" dirty="0">
                <a:solidFill>
                  <a:schemeClr val="accent1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81" name="文本框 44"/>
            <p:cNvSpPr txBox="1"/>
            <p:nvPr/>
          </p:nvSpPr>
          <p:spPr>
            <a:xfrm>
              <a:off x="4824811" y="1266514"/>
              <a:ext cx="1914639" cy="361382"/>
            </a:xfrm>
            <a:prstGeom prst="rect">
              <a:avLst/>
            </a:prstGeom>
            <a:noFill/>
          </p:spPr>
          <p:txBody>
            <a:bodyPr wrap="square" lIns="86402" tIns="43201" rIns="86402" bIns="43201" rtlCol="0">
              <a:spAutoFit/>
            </a:bodyPr>
            <a:lstStyle/>
            <a:p>
              <a:pPr algn="just">
                <a:spcBef>
                  <a:spcPct val="0"/>
                </a:spcBef>
                <a:defRPr/>
              </a:pPr>
              <a:r>
                <a:rPr lang="zh-CN" altLang="en-US" sz="1200" spc="300" dirty="0">
                  <a:solidFill>
                    <a:schemeClr val="tx2">
                      <a:lumMod val="50000"/>
                    </a:schemeClr>
                  </a:solidFill>
                  <a:latin typeface="+mn-ea"/>
                </a:rPr>
                <a:t>远期</a:t>
              </a:r>
              <a:r>
                <a:rPr lang="zh-CN" altLang="en-US" sz="1200" b="1" spc="300" dirty="0">
                  <a:solidFill>
                    <a:srgbClr val="FF0000"/>
                  </a:solidFill>
                  <a:latin typeface="+mn-ea"/>
                </a:rPr>
                <a:t>目标</a:t>
              </a:r>
              <a:r>
                <a:rPr lang="zh-CN" altLang="en-US" sz="1200" spc="300" dirty="0">
                  <a:solidFill>
                    <a:schemeClr val="tx2">
                      <a:lumMod val="50000"/>
                    </a:schemeClr>
                  </a:solidFill>
                  <a:latin typeface="+mn-ea"/>
                </a:rPr>
                <a:t>作为团队长远奋斗的方向和规划。</a:t>
              </a:r>
              <a:endParaRPr lang="en-US" altLang="zh-CN" sz="1200" spc="300" dirty="0">
                <a:solidFill>
                  <a:schemeClr val="tx2">
                    <a:lumMod val="50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3236210" y="4199769"/>
            <a:ext cx="2239495" cy="1441678"/>
            <a:chOff x="5189641" y="765503"/>
            <a:chExt cx="1777551" cy="1144302"/>
          </a:xfrm>
        </p:grpSpPr>
        <p:sp>
          <p:nvSpPr>
            <p:cNvPr id="92" name="TextBox 6"/>
            <p:cNvSpPr txBox="1"/>
            <p:nvPr/>
          </p:nvSpPr>
          <p:spPr>
            <a:xfrm>
              <a:off x="5892402" y="765503"/>
              <a:ext cx="593991" cy="244292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spAutoFit/>
            </a:bodyPr>
            <a:lstStyle/>
            <a:p>
              <a:pPr algn="l"/>
              <a:r>
                <a:rPr lang="en-US" altLang="zh-CN" sz="2000" b="1" spc="300" dirty="0"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03</a:t>
              </a:r>
              <a:endParaRPr lang="zh-CN" altLang="en-US" sz="2000" b="1" spc="300" dirty="0">
                <a:solidFill>
                  <a:schemeClr val="accent1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89" name="文本框 44"/>
            <p:cNvSpPr txBox="1"/>
            <p:nvPr/>
          </p:nvSpPr>
          <p:spPr>
            <a:xfrm>
              <a:off x="5189641" y="1255086"/>
              <a:ext cx="1777551" cy="654719"/>
            </a:xfrm>
            <a:prstGeom prst="rect">
              <a:avLst/>
            </a:prstGeom>
            <a:noFill/>
          </p:spPr>
          <p:txBody>
            <a:bodyPr wrap="square" lIns="86402" tIns="43201" rIns="86402" bIns="43201" rtlCol="0">
              <a:spAutoFit/>
            </a:bodyPr>
            <a:lstStyle/>
            <a:p>
              <a:pPr algn="just">
                <a:spcBef>
                  <a:spcPct val="0"/>
                </a:spcBef>
                <a:defRPr/>
              </a:pPr>
              <a:r>
                <a:rPr lang="zh-CN" altLang="en-US" sz="1200" spc="300" dirty="0">
                  <a:solidFill>
                    <a:schemeClr val="tx2">
                      <a:lumMod val="50000"/>
                    </a:schemeClr>
                  </a:solidFill>
                  <a:latin typeface="+mn-ea"/>
                </a:rPr>
                <a:t>近期</a:t>
              </a:r>
              <a:r>
                <a:rPr lang="zh-CN" altLang="en-US" sz="1200" b="1" spc="300" dirty="0">
                  <a:solidFill>
                    <a:srgbClr val="FF0000"/>
                  </a:solidFill>
                  <a:latin typeface="+mn-ea"/>
                </a:rPr>
                <a:t>目标</a:t>
              </a:r>
              <a:r>
                <a:rPr lang="zh-CN" altLang="en-US" sz="1200" spc="300" dirty="0">
                  <a:solidFill>
                    <a:schemeClr val="tx2">
                      <a:lumMod val="50000"/>
                    </a:schemeClr>
                  </a:solidFill>
                  <a:latin typeface="+mn-ea"/>
                </a:rPr>
                <a:t>应明确并尽可能量化，目标的制订应量力而为，切忌夸大，要有可实现性；</a:t>
              </a:r>
              <a:endParaRPr lang="en-US" altLang="zh-CN" sz="1200" spc="300" dirty="0">
                <a:solidFill>
                  <a:schemeClr val="tx2">
                    <a:lumMod val="50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6324889" y="4183734"/>
            <a:ext cx="2412210" cy="1658148"/>
            <a:chOff x="4940453" y="735291"/>
            <a:chExt cx="1914639" cy="1316121"/>
          </a:xfrm>
        </p:grpSpPr>
        <p:sp>
          <p:nvSpPr>
            <p:cNvPr id="100" name="TextBox 6"/>
            <p:cNvSpPr txBox="1"/>
            <p:nvPr/>
          </p:nvSpPr>
          <p:spPr>
            <a:xfrm>
              <a:off x="5704928" y="735291"/>
              <a:ext cx="463991" cy="244292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spAutoFit/>
            </a:bodyPr>
            <a:lstStyle/>
            <a:p>
              <a:pPr algn="l"/>
              <a:r>
                <a:rPr lang="en-US" altLang="zh-CN" sz="2000" b="1" spc="300" dirty="0"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04</a:t>
              </a:r>
              <a:endParaRPr lang="zh-CN" altLang="en-US" sz="2000" b="1" spc="300" dirty="0">
                <a:solidFill>
                  <a:schemeClr val="accent1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97" name="文本框 44"/>
            <p:cNvSpPr txBox="1"/>
            <p:nvPr/>
          </p:nvSpPr>
          <p:spPr>
            <a:xfrm>
              <a:off x="4940453" y="1249289"/>
              <a:ext cx="1914639" cy="802123"/>
            </a:xfrm>
            <a:prstGeom prst="rect">
              <a:avLst/>
            </a:prstGeom>
            <a:noFill/>
          </p:spPr>
          <p:txBody>
            <a:bodyPr wrap="square" lIns="86402" tIns="43201" rIns="86402" bIns="43201" rtlCol="0">
              <a:spAutoFit/>
            </a:bodyPr>
            <a:lstStyle/>
            <a:p>
              <a:pPr algn="just">
                <a:spcBef>
                  <a:spcPct val="0"/>
                </a:spcBef>
                <a:defRPr/>
              </a:pPr>
              <a:r>
                <a:rPr lang="zh-CN" altLang="en-US" sz="1200" spc="300" dirty="0">
                  <a:solidFill>
                    <a:schemeClr val="tx2">
                      <a:lumMod val="50000"/>
                    </a:schemeClr>
                  </a:solidFill>
                  <a:latin typeface="+mn-ea"/>
                </a:rPr>
                <a:t>没有目标的组织和团队是没有灵魂的组织和团队，其无异于“行尸走肉”，一个没有目标的团队是没有凝聚力和战斗力的。</a:t>
              </a:r>
              <a:endParaRPr lang="en-US" altLang="zh-CN" sz="1200" spc="300" dirty="0">
                <a:solidFill>
                  <a:schemeClr val="tx2">
                    <a:lumMod val="50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0" y="88489"/>
            <a:ext cx="12211078" cy="1063159"/>
            <a:chOff x="0" y="88489"/>
            <a:chExt cx="12211078" cy="1063159"/>
          </a:xfrm>
        </p:grpSpPr>
        <p:grpSp>
          <p:nvGrpSpPr>
            <p:cNvPr id="128" name="组合 127"/>
            <p:cNvGrpSpPr/>
            <p:nvPr/>
          </p:nvGrpSpPr>
          <p:grpSpPr>
            <a:xfrm>
              <a:off x="1445937" y="88489"/>
              <a:ext cx="9906236" cy="553998"/>
              <a:chOff x="-4738321" y="-129176"/>
              <a:chExt cx="9660329" cy="549691"/>
            </a:xfrm>
          </p:grpSpPr>
          <p:sp>
            <p:nvSpPr>
              <p:cNvPr id="129" name="Text Box 7"/>
              <p:cNvSpPr txBox="1">
                <a:spLocks noChangeArrowheads="1"/>
              </p:cNvSpPr>
              <p:nvPr/>
            </p:nvSpPr>
            <p:spPr bwMode="auto">
              <a:xfrm>
                <a:off x="-369298" y="144166"/>
                <a:ext cx="5291306" cy="21412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46078" tIns="23040" rIns="46078" bIns="23040">
                <a:spAutoFit/>
              </a:bodyPr>
              <a:lstStyle/>
              <a:p>
                <a:pPr defTabSz="1096645"/>
                <a:r>
                  <a:rPr lang="en-US" sz="1100" b="1" spc="300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en Sans" pitchFamily="34" charset="0"/>
                  </a:rPr>
                  <a:t>HOW TO BUILD A HIGHEFFICIENT TEAM</a:t>
                </a:r>
                <a:endParaRPr lang="en-CA" sz="1100" b="1" spc="300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endParaRPr>
              </a:p>
            </p:txBody>
          </p:sp>
          <p:sp>
            <p:nvSpPr>
              <p:cNvPr id="130" name="矩形 129"/>
              <p:cNvSpPr/>
              <p:nvPr/>
            </p:nvSpPr>
            <p:spPr>
              <a:xfrm>
                <a:off x="-4738321" y="-129176"/>
                <a:ext cx="4487240" cy="5496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1096645"/>
                <a:r>
                  <a:rPr lang="zh-CN" altLang="en-US" sz="3000" b="1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en Sans" pitchFamily="34" charset="0"/>
                  </a:rPr>
                  <a:t>如何打造一支高效的团队</a:t>
                </a:r>
                <a:endParaRPr lang="en-CA" altLang="zh-CN" sz="3000" b="1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endParaRPr>
              </a:p>
            </p:txBody>
          </p:sp>
        </p:grpSp>
        <p:grpSp>
          <p:nvGrpSpPr>
            <p:cNvPr id="131" name="组合 130"/>
            <p:cNvGrpSpPr/>
            <p:nvPr/>
          </p:nvGrpSpPr>
          <p:grpSpPr>
            <a:xfrm>
              <a:off x="0" y="368058"/>
              <a:ext cx="12211078" cy="783590"/>
              <a:chOff x="0" y="368058"/>
              <a:chExt cx="12211078" cy="783590"/>
            </a:xfrm>
          </p:grpSpPr>
          <p:sp>
            <p:nvSpPr>
              <p:cNvPr id="132" name="矩形 131"/>
              <p:cNvSpPr/>
              <p:nvPr/>
            </p:nvSpPr>
            <p:spPr>
              <a:xfrm>
                <a:off x="1519078" y="679927"/>
                <a:ext cx="10692000" cy="144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矩形 132"/>
              <p:cNvSpPr/>
              <p:nvPr/>
            </p:nvSpPr>
            <p:spPr>
              <a:xfrm>
                <a:off x="0" y="677832"/>
                <a:ext cx="828000" cy="144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矩形 133"/>
              <p:cNvSpPr/>
              <p:nvPr/>
            </p:nvSpPr>
            <p:spPr>
              <a:xfrm>
                <a:off x="940207" y="368058"/>
                <a:ext cx="552780" cy="783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500" b="1" spc="408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en Sans" pitchFamily="34" charset="0"/>
                  </a:rPr>
                  <a:t>2</a:t>
                </a:r>
                <a:endParaRPr lang="en-US" sz="450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41" name="任意多边形: 形状 140"/>
          <p:cNvSpPr/>
          <p:nvPr/>
        </p:nvSpPr>
        <p:spPr>
          <a:xfrm>
            <a:off x="2255903" y="1245003"/>
            <a:ext cx="7429032" cy="5160436"/>
          </a:xfrm>
          <a:custGeom>
            <a:avLst/>
            <a:gdLst>
              <a:gd name="connsiteX0" fmla="*/ 4507251 w 8631868"/>
              <a:gd name="connsiteY0" fmla="*/ 2855451 h 5535382"/>
              <a:gd name="connsiteX1" fmla="*/ 4507251 w 8631868"/>
              <a:gd name="connsiteY1" fmla="*/ 5205738 h 5535382"/>
              <a:gd name="connsiteX2" fmla="*/ 7719073 w 8631868"/>
              <a:gd name="connsiteY2" fmla="*/ 5205738 h 5535382"/>
              <a:gd name="connsiteX3" fmla="*/ 7719073 w 8631868"/>
              <a:gd name="connsiteY3" fmla="*/ 2855451 h 5535382"/>
              <a:gd name="connsiteX4" fmla="*/ 918885 w 8631868"/>
              <a:gd name="connsiteY4" fmla="*/ 2855451 h 5535382"/>
              <a:gd name="connsiteX5" fmla="*/ 918885 w 8631868"/>
              <a:gd name="connsiteY5" fmla="*/ 5205738 h 5535382"/>
              <a:gd name="connsiteX6" fmla="*/ 4130706 w 8631868"/>
              <a:gd name="connsiteY6" fmla="*/ 5205738 h 5535382"/>
              <a:gd name="connsiteX7" fmla="*/ 4130706 w 8631868"/>
              <a:gd name="connsiteY7" fmla="*/ 2855451 h 5535382"/>
              <a:gd name="connsiteX8" fmla="*/ 918886 w 8631868"/>
              <a:gd name="connsiteY8" fmla="*/ 403153 h 5535382"/>
              <a:gd name="connsiteX9" fmla="*/ 918886 w 8631868"/>
              <a:gd name="connsiteY9" fmla="*/ 2752030 h 5535382"/>
              <a:gd name="connsiteX10" fmla="*/ 4130706 w 8631868"/>
              <a:gd name="connsiteY10" fmla="*/ 2752030 h 5535382"/>
              <a:gd name="connsiteX11" fmla="*/ 4130706 w 8631868"/>
              <a:gd name="connsiteY11" fmla="*/ 403153 h 5535382"/>
              <a:gd name="connsiteX12" fmla="*/ 4507251 w 8631868"/>
              <a:gd name="connsiteY12" fmla="*/ 399013 h 5535382"/>
              <a:gd name="connsiteX13" fmla="*/ 4507251 w 8631868"/>
              <a:gd name="connsiteY13" fmla="*/ 2747891 h 5535382"/>
              <a:gd name="connsiteX14" fmla="*/ 7719073 w 8631868"/>
              <a:gd name="connsiteY14" fmla="*/ 2747891 h 5535382"/>
              <a:gd name="connsiteX15" fmla="*/ 7719073 w 8631868"/>
              <a:gd name="connsiteY15" fmla="*/ 399013 h 5535382"/>
              <a:gd name="connsiteX16" fmla="*/ 540000 w 8631868"/>
              <a:gd name="connsiteY16" fmla="*/ 271016 h 5535382"/>
              <a:gd name="connsiteX17" fmla="*/ 8091868 w 8631868"/>
              <a:gd name="connsiteY17" fmla="*/ 271016 h 5535382"/>
              <a:gd name="connsiteX18" fmla="*/ 8091868 w 8631868"/>
              <a:gd name="connsiteY18" fmla="*/ 5326016 h 5535382"/>
              <a:gd name="connsiteX19" fmla="*/ 540000 w 8631868"/>
              <a:gd name="connsiteY19" fmla="*/ 5326016 h 5535382"/>
              <a:gd name="connsiteX20" fmla="*/ 8091868 w 8631868"/>
              <a:gd name="connsiteY20" fmla="*/ 0 h 5535382"/>
              <a:gd name="connsiteX21" fmla="*/ 8631868 w 8631868"/>
              <a:gd name="connsiteY21" fmla="*/ 0 h 5535382"/>
              <a:gd name="connsiteX22" fmla="*/ 8631868 w 8631868"/>
              <a:gd name="connsiteY22" fmla="*/ 5535382 h 5535382"/>
              <a:gd name="connsiteX23" fmla="*/ 8091868 w 8631868"/>
              <a:gd name="connsiteY23" fmla="*/ 5535382 h 5535382"/>
              <a:gd name="connsiteX24" fmla="*/ 8091868 w 8631868"/>
              <a:gd name="connsiteY24" fmla="*/ 5326016 h 5535382"/>
              <a:gd name="connsiteX25" fmla="*/ 8323844 w 8631868"/>
              <a:gd name="connsiteY25" fmla="*/ 5326016 h 5535382"/>
              <a:gd name="connsiteX26" fmla="*/ 8323844 w 8631868"/>
              <a:gd name="connsiteY26" fmla="*/ 271016 h 5535382"/>
              <a:gd name="connsiteX27" fmla="*/ 8091868 w 8631868"/>
              <a:gd name="connsiteY27" fmla="*/ 271016 h 5535382"/>
              <a:gd name="connsiteX28" fmla="*/ 0 w 8631868"/>
              <a:gd name="connsiteY28" fmla="*/ 0 h 5535382"/>
              <a:gd name="connsiteX29" fmla="*/ 540000 w 8631868"/>
              <a:gd name="connsiteY29" fmla="*/ 0 h 5535382"/>
              <a:gd name="connsiteX30" fmla="*/ 540000 w 8631868"/>
              <a:gd name="connsiteY30" fmla="*/ 271016 h 5535382"/>
              <a:gd name="connsiteX31" fmla="*/ 318549 w 8631868"/>
              <a:gd name="connsiteY31" fmla="*/ 271016 h 5535382"/>
              <a:gd name="connsiteX32" fmla="*/ 318549 w 8631868"/>
              <a:gd name="connsiteY32" fmla="*/ 5326016 h 5535382"/>
              <a:gd name="connsiteX33" fmla="*/ 540000 w 8631868"/>
              <a:gd name="connsiteY33" fmla="*/ 5326016 h 5535382"/>
              <a:gd name="connsiteX34" fmla="*/ 540000 w 8631868"/>
              <a:gd name="connsiteY34" fmla="*/ 5535382 h 5535382"/>
              <a:gd name="connsiteX35" fmla="*/ 0 w 8631868"/>
              <a:gd name="connsiteY35" fmla="*/ 5535382 h 5535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631868" h="5535382">
                <a:moveTo>
                  <a:pt x="4507251" y="2855451"/>
                </a:moveTo>
                <a:lnTo>
                  <a:pt x="4507251" y="5205738"/>
                </a:lnTo>
                <a:lnTo>
                  <a:pt x="7719073" y="5205738"/>
                </a:lnTo>
                <a:lnTo>
                  <a:pt x="7719073" y="2855451"/>
                </a:lnTo>
                <a:close/>
                <a:moveTo>
                  <a:pt x="918885" y="2855451"/>
                </a:moveTo>
                <a:lnTo>
                  <a:pt x="918885" y="5205738"/>
                </a:lnTo>
                <a:lnTo>
                  <a:pt x="4130706" y="5205738"/>
                </a:lnTo>
                <a:lnTo>
                  <a:pt x="4130706" y="2855451"/>
                </a:lnTo>
                <a:close/>
                <a:moveTo>
                  <a:pt x="918886" y="403153"/>
                </a:moveTo>
                <a:lnTo>
                  <a:pt x="918886" y="2752030"/>
                </a:lnTo>
                <a:lnTo>
                  <a:pt x="4130706" y="2752030"/>
                </a:lnTo>
                <a:lnTo>
                  <a:pt x="4130706" y="403153"/>
                </a:lnTo>
                <a:close/>
                <a:moveTo>
                  <a:pt x="4507251" y="399013"/>
                </a:moveTo>
                <a:lnTo>
                  <a:pt x="4507251" y="2747891"/>
                </a:lnTo>
                <a:lnTo>
                  <a:pt x="7719073" y="2747891"/>
                </a:lnTo>
                <a:lnTo>
                  <a:pt x="7719073" y="399013"/>
                </a:lnTo>
                <a:close/>
                <a:moveTo>
                  <a:pt x="540000" y="271016"/>
                </a:moveTo>
                <a:lnTo>
                  <a:pt x="8091868" y="271016"/>
                </a:lnTo>
                <a:lnTo>
                  <a:pt x="8091868" y="5326016"/>
                </a:lnTo>
                <a:lnTo>
                  <a:pt x="540000" y="5326016"/>
                </a:lnTo>
                <a:close/>
                <a:moveTo>
                  <a:pt x="8091868" y="0"/>
                </a:moveTo>
                <a:lnTo>
                  <a:pt x="8631868" y="0"/>
                </a:lnTo>
                <a:lnTo>
                  <a:pt x="8631868" y="5535382"/>
                </a:lnTo>
                <a:lnTo>
                  <a:pt x="8091868" y="5535382"/>
                </a:lnTo>
                <a:lnTo>
                  <a:pt x="8091868" y="5326016"/>
                </a:lnTo>
                <a:lnTo>
                  <a:pt x="8323844" y="5326016"/>
                </a:lnTo>
                <a:lnTo>
                  <a:pt x="8323844" y="271016"/>
                </a:lnTo>
                <a:lnTo>
                  <a:pt x="8091868" y="271016"/>
                </a:lnTo>
                <a:close/>
                <a:moveTo>
                  <a:pt x="0" y="0"/>
                </a:moveTo>
                <a:lnTo>
                  <a:pt x="540000" y="0"/>
                </a:lnTo>
                <a:lnTo>
                  <a:pt x="540000" y="271016"/>
                </a:lnTo>
                <a:lnTo>
                  <a:pt x="318549" y="271016"/>
                </a:lnTo>
                <a:lnTo>
                  <a:pt x="318549" y="5326016"/>
                </a:lnTo>
                <a:lnTo>
                  <a:pt x="540000" y="5326016"/>
                </a:lnTo>
                <a:lnTo>
                  <a:pt x="540000" y="5535382"/>
                </a:lnTo>
                <a:lnTo>
                  <a:pt x="0" y="553538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checker/>
      </p:transition>
    </mc:Choice>
    <mc:Fallback xmlns="">
      <p:transition spd="slow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15</a:t>
            </a:fld>
            <a:endParaRPr lang="zh-CN" altLang="en-US"/>
          </a:p>
        </p:txBody>
      </p:sp>
      <p:grpSp>
        <p:nvGrpSpPr>
          <p:cNvPr id="35" name="组合 34"/>
          <p:cNvGrpSpPr/>
          <p:nvPr/>
        </p:nvGrpSpPr>
        <p:grpSpPr>
          <a:xfrm>
            <a:off x="4974854" y="1147624"/>
            <a:ext cx="2264439" cy="630942"/>
            <a:chOff x="4974854" y="1147624"/>
            <a:chExt cx="2264439" cy="630942"/>
          </a:xfrm>
        </p:grpSpPr>
        <p:sp>
          <p:nvSpPr>
            <p:cNvPr id="33" name="矩形: 圆角 32"/>
            <p:cNvSpPr/>
            <p:nvPr/>
          </p:nvSpPr>
          <p:spPr>
            <a:xfrm>
              <a:off x="4974854" y="1147624"/>
              <a:ext cx="2145093" cy="63094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67000"/>
                  </a:schemeClr>
                </a:gs>
                <a:gs pos="72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5512869" y="1186807"/>
              <a:ext cx="172642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3000" b="1" dirty="0">
                  <a:solidFill>
                    <a:schemeClr val="bg1"/>
                  </a:solidFill>
                  <a:latin typeface="+mn-ea"/>
                </a:rPr>
                <a:t>激 励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034015" y="2170507"/>
            <a:ext cx="1033351" cy="1033351"/>
            <a:chOff x="1365254" y="3104029"/>
            <a:chExt cx="1033351" cy="1033351"/>
          </a:xfrm>
        </p:grpSpPr>
        <p:sp>
          <p:nvSpPr>
            <p:cNvPr id="7" name="椭圆 6"/>
            <p:cNvSpPr/>
            <p:nvPr/>
          </p:nvSpPr>
          <p:spPr>
            <a:xfrm>
              <a:off x="1512488" y="3251264"/>
              <a:ext cx="738882" cy="73888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Impact" panose="020B0806030902050204" pitchFamily="34" charset="0"/>
                </a:rPr>
                <a:t>56 %</a:t>
              </a:r>
              <a:endParaRPr lang="zh-CN" altLang="en-US" sz="2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8" name="弧形 7"/>
            <p:cNvSpPr/>
            <p:nvPr/>
          </p:nvSpPr>
          <p:spPr>
            <a:xfrm>
              <a:off x="1365254" y="3104029"/>
              <a:ext cx="1033351" cy="1033351"/>
            </a:xfrm>
            <a:prstGeom prst="arc">
              <a:avLst>
                <a:gd name="adj1" fmla="val 16200000"/>
                <a:gd name="adj2" fmla="val 10800000"/>
              </a:avLst>
            </a:prstGeom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245" dirty="0">
                <a:latin typeface="Avant GardeBook" pitchFamily="50" charset="0"/>
              </a:endParaRPr>
            </a:p>
          </p:txBody>
        </p:sp>
      </p:grpSp>
      <p:sp>
        <p:nvSpPr>
          <p:cNvPr id="9" name="TextBox 43"/>
          <p:cNvSpPr txBox="1"/>
          <p:nvPr/>
        </p:nvSpPr>
        <p:spPr>
          <a:xfrm>
            <a:off x="1236730" y="5408886"/>
            <a:ext cx="2391955" cy="70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6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形式多样，物质奖励和精神奖励相结合</a:t>
            </a:r>
          </a:p>
        </p:txBody>
      </p:sp>
      <p:sp>
        <p:nvSpPr>
          <p:cNvPr id="10" name="TextBox 45"/>
          <p:cNvSpPr txBox="1"/>
          <p:nvPr/>
        </p:nvSpPr>
        <p:spPr>
          <a:xfrm>
            <a:off x="4954576" y="5408886"/>
            <a:ext cx="2518554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注重沟通的运用，表明你对成员的重视和支持；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5815162" y="2170507"/>
            <a:ext cx="1033351" cy="1033351"/>
            <a:chOff x="5815164" y="4813805"/>
            <a:chExt cx="1033351" cy="1033351"/>
          </a:xfrm>
        </p:grpSpPr>
        <p:sp>
          <p:nvSpPr>
            <p:cNvPr id="11" name="椭圆 10"/>
            <p:cNvSpPr/>
            <p:nvPr/>
          </p:nvSpPr>
          <p:spPr>
            <a:xfrm>
              <a:off x="5962398" y="4961038"/>
              <a:ext cx="738882" cy="73888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Impact" panose="020B0806030902050204" pitchFamily="34" charset="0"/>
                </a:rPr>
                <a:t>25 %</a:t>
              </a:r>
              <a:endParaRPr lang="zh-CN" altLang="en-US" sz="2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2" name="弧形 11"/>
            <p:cNvSpPr/>
            <p:nvPr/>
          </p:nvSpPr>
          <p:spPr>
            <a:xfrm>
              <a:off x="5815164" y="4813805"/>
              <a:ext cx="1033351" cy="1033351"/>
            </a:xfrm>
            <a:prstGeom prst="arc">
              <a:avLst>
                <a:gd name="adj1" fmla="val 16200000"/>
                <a:gd name="adj2" fmla="val 10800000"/>
              </a:avLst>
            </a:prstGeom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245" dirty="0">
                <a:latin typeface="Avant GardeBook" pitchFamily="50" charset="0"/>
              </a:endParaRPr>
            </a:p>
          </p:txBody>
        </p:sp>
      </p:grpSp>
      <p:sp>
        <p:nvSpPr>
          <p:cNvPr id="13" name="TextBox 49"/>
          <p:cNvSpPr txBox="1"/>
          <p:nvPr/>
        </p:nvSpPr>
        <p:spPr>
          <a:xfrm>
            <a:off x="8572963" y="5408886"/>
            <a:ext cx="2639605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激励成员可越级，而且所越级别越多，对员工的激励效果越明显。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9494075" y="2170507"/>
            <a:ext cx="1033351" cy="1033351"/>
            <a:chOff x="9483690" y="4196595"/>
            <a:chExt cx="1033351" cy="1033351"/>
          </a:xfrm>
        </p:grpSpPr>
        <p:sp>
          <p:nvSpPr>
            <p:cNvPr id="14" name="椭圆 13"/>
            <p:cNvSpPr/>
            <p:nvPr/>
          </p:nvSpPr>
          <p:spPr>
            <a:xfrm>
              <a:off x="9630925" y="4343828"/>
              <a:ext cx="738882" cy="73888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Impact" panose="020B0806030902050204" pitchFamily="34" charset="0"/>
                </a:rPr>
                <a:t>19 %</a:t>
              </a:r>
              <a:endParaRPr lang="zh-CN" altLang="en-US" sz="2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5" name="弧形 14"/>
            <p:cNvSpPr/>
            <p:nvPr/>
          </p:nvSpPr>
          <p:spPr>
            <a:xfrm>
              <a:off x="9483690" y="4196595"/>
              <a:ext cx="1033351" cy="1033351"/>
            </a:xfrm>
            <a:prstGeom prst="arc">
              <a:avLst>
                <a:gd name="adj1" fmla="val 16200000"/>
                <a:gd name="adj2" fmla="val 10800000"/>
              </a:avLst>
            </a:prstGeom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245" dirty="0">
                <a:latin typeface="Avant GardeBook" pitchFamily="50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0" y="88489"/>
            <a:ext cx="12211078" cy="1063159"/>
            <a:chOff x="0" y="88489"/>
            <a:chExt cx="12211078" cy="1063159"/>
          </a:xfrm>
        </p:grpSpPr>
        <p:grpSp>
          <p:nvGrpSpPr>
            <p:cNvPr id="21" name="组合 20"/>
            <p:cNvGrpSpPr/>
            <p:nvPr/>
          </p:nvGrpSpPr>
          <p:grpSpPr>
            <a:xfrm>
              <a:off x="1445937" y="88489"/>
              <a:ext cx="9906236" cy="553998"/>
              <a:chOff x="-4738321" y="-129176"/>
              <a:chExt cx="9660329" cy="549691"/>
            </a:xfrm>
          </p:grpSpPr>
          <p:sp>
            <p:nvSpPr>
              <p:cNvPr id="22" name="Text Box 7"/>
              <p:cNvSpPr txBox="1">
                <a:spLocks noChangeArrowheads="1"/>
              </p:cNvSpPr>
              <p:nvPr/>
            </p:nvSpPr>
            <p:spPr bwMode="auto">
              <a:xfrm>
                <a:off x="-369298" y="144166"/>
                <a:ext cx="5291306" cy="21412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46078" tIns="23040" rIns="46078" bIns="23040">
                <a:spAutoFit/>
              </a:bodyPr>
              <a:lstStyle/>
              <a:p>
                <a:pPr defTabSz="1096645"/>
                <a:r>
                  <a:rPr lang="en-US" sz="1100" b="1" spc="300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en Sans" pitchFamily="34" charset="0"/>
                  </a:rPr>
                  <a:t>HOW TO BUILD A HIGHEFFICIENT TEAM</a:t>
                </a:r>
                <a:endParaRPr lang="en-CA" sz="1100" b="1" spc="300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-4738321" y="-129176"/>
                <a:ext cx="4487240" cy="5496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1096645"/>
                <a:r>
                  <a:rPr lang="zh-CN" altLang="en-US" sz="3000" b="1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en Sans" pitchFamily="34" charset="0"/>
                  </a:rPr>
                  <a:t>如何打造一支高效的团队</a:t>
                </a:r>
                <a:endParaRPr lang="en-CA" altLang="zh-CN" sz="3000" b="1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0" y="368058"/>
              <a:ext cx="12211078" cy="783590"/>
              <a:chOff x="0" y="368058"/>
              <a:chExt cx="12211078" cy="783590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1519078" y="679927"/>
                <a:ext cx="10692000" cy="144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0" y="677832"/>
                <a:ext cx="828000" cy="144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940207" y="368058"/>
                <a:ext cx="552780" cy="783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500" b="1" spc="408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en Sans" pitchFamily="34" charset="0"/>
                  </a:rPr>
                  <a:t>2</a:t>
                </a:r>
                <a:endParaRPr lang="en-US" sz="450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345" y="3385298"/>
            <a:ext cx="1470274" cy="20008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4" b="37469"/>
          <a:stretch>
            <a:fillRect/>
          </a:stretch>
        </p:blipFill>
        <p:spPr>
          <a:xfrm>
            <a:off x="4911116" y="3452086"/>
            <a:ext cx="2712835" cy="183265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083" y="3133391"/>
            <a:ext cx="1852529" cy="2470039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checker/>
      </p:transition>
    </mc:Choice>
    <mc:Fallback xmlns="">
      <p:transition spd="slow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993923" y="2680955"/>
            <a:ext cx="5314532" cy="3210243"/>
          </a:xfrm>
          <a:prstGeom prst="rect">
            <a:avLst/>
          </a:prstGeom>
          <a:solidFill>
            <a:schemeClr val="accent1">
              <a:lumMod val="7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3" r="9730" b="45833"/>
          <a:stretch>
            <a:fillRect/>
          </a:stretch>
        </p:blipFill>
        <p:spPr>
          <a:xfrm>
            <a:off x="4006489" y="2920428"/>
            <a:ext cx="4875111" cy="2970771"/>
          </a:xfrm>
          <a:prstGeom prst="rect">
            <a:avLst/>
          </a:prstGeom>
          <a:effectLst/>
        </p:spPr>
      </p:pic>
      <p:grpSp>
        <p:nvGrpSpPr>
          <p:cNvPr id="2" name="组合 1"/>
          <p:cNvGrpSpPr/>
          <p:nvPr/>
        </p:nvGrpSpPr>
        <p:grpSpPr>
          <a:xfrm>
            <a:off x="4006489" y="1994389"/>
            <a:ext cx="4676776" cy="1364337"/>
            <a:chOff x="3286279" y="2861648"/>
            <a:chExt cx="4676776" cy="1364337"/>
          </a:xfrm>
        </p:grpSpPr>
        <p:sp>
          <p:nvSpPr>
            <p:cNvPr id="5" name="箭头: 五边形 4"/>
            <p:cNvSpPr/>
            <p:nvPr/>
          </p:nvSpPr>
          <p:spPr>
            <a:xfrm>
              <a:off x="3286279" y="2861648"/>
              <a:ext cx="4676776" cy="1364337"/>
            </a:xfrm>
            <a:prstGeom prst="homePlate">
              <a:avLst/>
            </a:prstGeom>
            <a:solidFill>
              <a:schemeClr val="bg1"/>
            </a:solidFill>
            <a:ln w="34925">
              <a:solidFill>
                <a:schemeClr val="accent1">
                  <a:lumMod val="75000"/>
                </a:schemeClr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0" name="TextBox 6"/>
            <p:cNvSpPr txBox="1">
              <a:spLocks noChangeArrowheads="1"/>
            </p:cNvSpPr>
            <p:nvPr/>
          </p:nvSpPr>
          <p:spPr bwMode="auto">
            <a:xfrm>
              <a:off x="3924877" y="2966985"/>
              <a:ext cx="3333790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/>
              <a:lvl2pPr/>
              <a:lvl3pPr/>
              <a:lvl4pPr/>
              <a:lvl5pPr/>
              <a:lvl6pPr/>
              <a:lvl7pPr/>
              <a:lvl8pPr/>
              <a:lvl9pPr/>
            </a:lstStyle>
            <a:p>
              <a:pPr algn="ctr"/>
              <a:r>
                <a:rPr lang="zh-CN" altLang="en-US" sz="3500" b="1" spc="60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我们应该为团队做什么？</a:t>
              </a: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5119347" y="602659"/>
            <a:ext cx="1562100" cy="1398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500" i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en-US" sz="8500" i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17</a:t>
            </a:fld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0" y="91197"/>
            <a:ext cx="12211078" cy="1060451"/>
            <a:chOff x="0" y="91197"/>
            <a:chExt cx="12211078" cy="1060451"/>
          </a:xfrm>
        </p:grpSpPr>
        <p:grpSp>
          <p:nvGrpSpPr>
            <p:cNvPr id="23" name="组合 22"/>
            <p:cNvGrpSpPr/>
            <p:nvPr/>
          </p:nvGrpSpPr>
          <p:grpSpPr>
            <a:xfrm>
              <a:off x="1464534" y="91197"/>
              <a:ext cx="9394580" cy="553998"/>
              <a:chOff x="-4518826" y="-129176"/>
              <a:chExt cx="9321556" cy="549691"/>
            </a:xfrm>
          </p:grpSpPr>
          <p:sp>
            <p:nvSpPr>
              <p:cNvPr id="24" name="Text Box 7"/>
              <p:cNvSpPr txBox="1">
                <a:spLocks noChangeArrowheads="1"/>
              </p:cNvSpPr>
              <p:nvPr/>
            </p:nvSpPr>
            <p:spPr bwMode="auto">
              <a:xfrm>
                <a:off x="-470575" y="139886"/>
                <a:ext cx="5273305" cy="21412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46078" tIns="23040" rIns="46078" bIns="23040">
                <a:spAutoFit/>
              </a:bodyPr>
              <a:lstStyle/>
              <a:p>
                <a:pPr defTabSz="1096645"/>
                <a:r>
                  <a:rPr lang="en-US" sz="1100" b="1" spc="300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en Sans" pitchFamily="34" charset="0"/>
                  </a:rPr>
                  <a:t>WHAT I SHOULD DO FOR THE TEAM</a:t>
                </a:r>
                <a:endParaRPr lang="en-CA" sz="1100" b="1" spc="300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-4518826" y="-129176"/>
                <a:ext cx="4048251" cy="5496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1096645"/>
                <a:r>
                  <a:rPr lang="zh-CN" altLang="en-US" sz="3000" b="1" spc="300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en Sans" pitchFamily="34" charset="0"/>
                  </a:rPr>
                  <a:t>我应该为团队做什么</a:t>
                </a:r>
                <a:endParaRPr lang="en-CA" altLang="zh-CN" sz="3000" b="1" spc="300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0" y="368058"/>
              <a:ext cx="12211078" cy="783590"/>
              <a:chOff x="0" y="368058"/>
              <a:chExt cx="12211078" cy="783590"/>
            </a:xfrm>
          </p:grpSpPr>
          <p:sp>
            <p:nvSpPr>
              <p:cNvPr id="33" name="矩形 32"/>
              <p:cNvSpPr/>
              <p:nvPr/>
            </p:nvSpPr>
            <p:spPr>
              <a:xfrm>
                <a:off x="1519078" y="679927"/>
                <a:ext cx="10692000" cy="144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0" y="677832"/>
                <a:ext cx="828000" cy="144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940207" y="368058"/>
                <a:ext cx="552780" cy="783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500" b="1" spc="408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en Sans" pitchFamily="34" charset="0"/>
                  </a:rPr>
                  <a:t>3</a:t>
                </a:r>
                <a:endParaRPr lang="en-US" sz="450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1761837" y="1462517"/>
            <a:ext cx="2646889" cy="630942"/>
            <a:chOff x="1335176" y="1472478"/>
            <a:chExt cx="2646889" cy="630942"/>
          </a:xfrm>
        </p:grpSpPr>
        <p:sp>
          <p:nvSpPr>
            <p:cNvPr id="36" name="矩形: 圆角 35"/>
            <p:cNvSpPr/>
            <p:nvPr/>
          </p:nvSpPr>
          <p:spPr>
            <a:xfrm>
              <a:off x="1335176" y="1472478"/>
              <a:ext cx="2646889" cy="63094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67000"/>
                  </a:schemeClr>
                </a:gs>
                <a:gs pos="72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999141" y="1488068"/>
              <a:ext cx="1483098" cy="5539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1096645"/>
              <a:r>
                <a:rPr lang="zh-CN" altLang="en-US" sz="3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rPr>
                <a:t>做什么</a:t>
              </a:r>
              <a:endParaRPr lang="en-CA" altLang="zh-CN" sz="3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521" y="2535406"/>
            <a:ext cx="2529428" cy="3775266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组合 3"/>
          <p:cNvGrpSpPr/>
          <p:nvPr/>
        </p:nvGrpSpPr>
        <p:grpSpPr>
          <a:xfrm>
            <a:off x="5672073" y="2002383"/>
            <a:ext cx="5344270" cy="923330"/>
            <a:chOff x="5672073" y="2002383"/>
            <a:chExt cx="5344270" cy="923330"/>
          </a:xfrm>
        </p:grpSpPr>
        <p:grpSp>
          <p:nvGrpSpPr>
            <p:cNvPr id="6" name="组合 14"/>
            <p:cNvGrpSpPr/>
            <p:nvPr/>
          </p:nvGrpSpPr>
          <p:grpSpPr bwMode="auto">
            <a:xfrm>
              <a:off x="5672073" y="2002383"/>
              <a:ext cx="5344270" cy="923330"/>
              <a:chOff x="0" y="0"/>
              <a:chExt cx="3811400" cy="731680"/>
            </a:xfrm>
          </p:grpSpPr>
          <p:sp>
            <p:nvSpPr>
              <p:cNvPr id="7" name="矩形 15"/>
              <p:cNvSpPr>
                <a:spLocks noChangeArrowheads="1"/>
              </p:cNvSpPr>
              <p:nvPr/>
            </p:nvSpPr>
            <p:spPr bwMode="auto">
              <a:xfrm>
                <a:off x="95245" y="72172"/>
                <a:ext cx="358757" cy="229911"/>
              </a:xfrm>
              <a:prstGeom prst="homePlat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25400">
                    <a:solidFill>
                      <a:srgbClr val="395E8A"/>
                    </a:solidFill>
                    <a:bevel/>
                  </a14:hiddenLine>
                </a:ext>
              </a:extLst>
            </p:spPr>
            <p:txBody>
              <a:bodyPr anchor="ctr"/>
              <a:lstStyle/>
              <a:p>
                <a:endParaRPr lang="zh-CN" altLang="zh-CN" sz="1765" spc="300">
                  <a:solidFill>
                    <a:schemeClr val="tx1">
                      <a:lumMod val="50000"/>
                      <a:lumOff val="50000"/>
                    </a:schemeClr>
                  </a:solidFill>
                  <a:latin typeface="造字工房悦黑演示版常规体" pitchFamily="50" charset="-122"/>
                  <a:ea typeface="造字工房悦黑演示版常规体" pitchFamily="50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8" name="TextBox 16"/>
              <p:cNvSpPr>
                <a:spLocks noChangeArrowheads="1"/>
              </p:cNvSpPr>
              <p:nvPr/>
            </p:nvSpPr>
            <p:spPr bwMode="auto">
              <a:xfrm>
                <a:off x="0" y="366312"/>
                <a:ext cx="3811400" cy="2344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 sz="1325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黑体" panose="02010609060101010101" charset="-122"/>
                  <a:ea typeface="黑体" panose="02010609060101010101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9" name="矩形 17"/>
              <p:cNvSpPr>
                <a:spLocks noChangeArrowheads="1"/>
              </p:cNvSpPr>
              <p:nvPr/>
            </p:nvSpPr>
            <p:spPr bwMode="auto">
              <a:xfrm>
                <a:off x="558773" y="0"/>
                <a:ext cx="2020788" cy="731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b="1" spc="3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造字工房悦黑演示版常规体" pitchFamily="50" charset="-122"/>
                    <a:ea typeface="造字工房悦黑演示版常规体" pitchFamily="50" charset="-122"/>
                    <a:cs typeface="华文黑体" pitchFamily="2" charset="-122"/>
                  </a:rPr>
                  <a:t>责任所在，请勿推辞</a:t>
                </a:r>
              </a:p>
            </p:txBody>
          </p:sp>
        </p:grpSp>
        <p:cxnSp>
          <p:nvCxnSpPr>
            <p:cNvPr id="38" name="直接连接符 37"/>
            <p:cNvCxnSpPr/>
            <p:nvPr/>
          </p:nvCxnSpPr>
          <p:spPr>
            <a:xfrm>
              <a:off x="6563032" y="2612601"/>
              <a:ext cx="2949678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4"/>
          <p:cNvGrpSpPr/>
          <p:nvPr/>
        </p:nvGrpSpPr>
        <p:grpSpPr>
          <a:xfrm>
            <a:off x="5659051" y="3108961"/>
            <a:ext cx="5344270" cy="798743"/>
            <a:chOff x="5659051" y="3108961"/>
            <a:chExt cx="5344270" cy="798743"/>
          </a:xfrm>
        </p:grpSpPr>
        <p:grpSp>
          <p:nvGrpSpPr>
            <p:cNvPr id="10" name="组合 18"/>
            <p:cNvGrpSpPr/>
            <p:nvPr/>
          </p:nvGrpSpPr>
          <p:grpSpPr bwMode="auto">
            <a:xfrm>
              <a:off x="5659051" y="3108961"/>
              <a:ext cx="5344270" cy="798743"/>
              <a:chOff x="0" y="0"/>
              <a:chExt cx="3811399" cy="633973"/>
            </a:xfrm>
          </p:grpSpPr>
          <p:sp>
            <p:nvSpPr>
              <p:cNvPr id="11" name="矩形 19"/>
              <p:cNvSpPr>
                <a:spLocks noChangeArrowheads="1"/>
              </p:cNvSpPr>
              <p:nvPr/>
            </p:nvSpPr>
            <p:spPr bwMode="auto">
              <a:xfrm>
                <a:off x="95245" y="92989"/>
                <a:ext cx="358757" cy="230264"/>
              </a:xfrm>
              <a:prstGeom prst="homePlat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25400">
                    <a:solidFill>
                      <a:srgbClr val="395E8A"/>
                    </a:solidFill>
                    <a:bevel/>
                  </a14:hiddenLine>
                </a:ext>
              </a:extLst>
            </p:spPr>
            <p:txBody>
              <a:bodyPr anchor="ctr"/>
              <a:lstStyle/>
              <a:p>
                <a:endParaRPr lang="zh-CN" altLang="zh-CN" sz="1765" spc="300">
                  <a:solidFill>
                    <a:schemeClr val="tx1">
                      <a:lumMod val="50000"/>
                      <a:lumOff val="50000"/>
                    </a:schemeClr>
                  </a:solidFill>
                  <a:latin typeface="造字工房悦黑演示版常规体" pitchFamily="50" charset="-122"/>
                  <a:ea typeface="造字工房悦黑演示版常规体" pitchFamily="50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2" name="TextBox 20"/>
              <p:cNvSpPr>
                <a:spLocks noChangeArrowheads="1"/>
              </p:cNvSpPr>
              <p:nvPr/>
            </p:nvSpPr>
            <p:spPr bwMode="auto">
              <a:xfrm>
                <a:off x="0" y="399101"/>
                <a:ext cx="3811399" cy="234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 sz="1325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黑体" panose="02010609060101010101" charset="-122"/>
                  <a:ea typeface="黑体" panose="02010609060101010101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3" name="矩形 21"/>
              <p:cNvSpPr>
                <a:spLocks noChangeArrowheads="1"/>
              </p:cNvSpPr>
              <p:nvPr/>
            </p:nvSpPr>
            <p:spPr bwMode="auto">
              <a:xfrm>
                <a:off x="558837" y="0"/>
                <a:ext cx="2230818" cy="402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b="1" spc="300" dirty="0">
                    <a:latin typeface="造字工房悦黑演示版常规体" pitchFamily="50" charset="-122"/>
                    <a:ea typeface="造字工房悦黑演示版常规体" pitchFamily="50" charset="-122"/>
                    <a:cs typeface="华文黑体" pitchFamily="2" charset="-122"/>
                  </a:rPr>
                  <a:t>做一名优秀的团队成员</a:t>
                </a:r>
              </a:p>
            </p:txBody>
          </p:sp>
        </p:grpSp>
        <p:cxnSp>
          <p:nvCxnSpPr>
            <p:cNvPr id="39" name="直接连接符 38"/>
            <p:cNvCxnSpPr/>
            <p:nvPr/>
          </p:nvCxnSpPr>
          <p:spPr>
            <a:xfrm>
              <a:off x="6563032" y="3759746"/>
              <a:ext cx="2949678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组合 26"/>
          <p:cNvGrpSpPr/>
          <p:nvPr/>
        </p:nvGrpSpPr>
        <p:grpSpPr>
          <a:xfrm>
            <a:off x="5637502" y="4289432"/>
            <a:ext cx="5344270" cy="923330"/>
            <a:chOff x="5637502" y="4289432"/>
            <a:chExt cx="5344270" cy="923330"/>
          </a:xfrm>
        </p:grpSpPr>
        <p:grpSp>
          <p:nvGrpSpPr>
            <p:cNvPr id="14" name="组合 22"/>
            <p:cNvGrpSpPr/>
            <p:nvPr/>
          </p:nvGrpSpPr>
          <p:grpSpPr bwMode="auto">
            <a:xfrm>
              <a:off x="5637502" y="4289432"/>
              <a:ext cx="5344270" cy="923330"/>
              <a:chOff x="0" y="0"/>
              <a:chExt cx="3811398" cy="732535"/>
            </a:xfrm>
          </p:grpSpPr>
          <p:sp>
            <p:nvSpPr>
              <p:cNvPr id="15" name="矩形 23"/>
              <p:cNvSpPr>
                <a:spLocks noChangeArrowheads="1"/>
              </p:cNvSpPr>
              <p:nvPr/>
            </p:nvSpPr>
            <p:spPr bwMode="auto">
              <a:xfrm>
                <a:off x="95245" y="59234"/>
                <a:ext cx="358757" cy="230264"/>
              </a:xfrm>
              <a:prstGeom prst="homePlat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25400">
                    <a:solidFill>
                      <a:srgbClr val="395E8A"/>
                    </a:solidFill>
                    <a:bevel/>
                  </a14:hiddenLine>
                </a:ext>
              </a:extLst>
            </p:spPr>
            <p:txBody>
              <a:bodyPr anchor="ctr"/>
              <a:lstStyle/>
              <a:p>
                <a:endParaRPr lang="zh-CN" altLang="zh-CN" sz="1765" spc="300">
                  <a:solidFill>
                    <a:schemeClr val="tx1">
                      <a:lumMod val="50000"/>
                      <a:lumOff val="50000"/>
                    </a:schemeClr>
                  </a:solidFill>
                  <a:latin typeface="造字工房悦黑演示版常规体" pitchFamily="50" charset="-122"/>
                  <a:ea typeface="造字工房悦黑演示版常规体" pitchFamily="50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6" name="TextBox 24"/>
              <p:cNvSpPr>
                <a:spLocks noChangeArrowheads="1"/>
              </p:cNvSpPr>
              <p:nvPr/>
            </p:nvSpPr>
            <p:spPr bwMode="auto">
              <a:xfrm>
                <a:off x="0" y="353816"/>
                <a:ext cx="3811398" cy="234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 sz="1325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黑体" panose="02010609060101010101" charset="-122"/>
                  <a:ea typeface="黑体" panose="02010609060101010101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7" name="矩形 25"/>
              <p:cNvSpPr>
                <a:spLocks noChangeArrowheads="1"/>
              </p:cNvSpPr>
              <p:nvPr/>
            </p:nvSpPr>
            <p:spPr bwMode="auto">
              <a:xfrm>
                <a:off x="558772" y="0"/>
                <a:ext cx="2020787" cy="7325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b="1" spc="300" dirty="0">
                    <a:latin typeface="造字工房悦黑演示版常规体" pitchFamily="50" charset="-122"/>
                    <a:ea typeface="造字工房悦黑演示版常规体" pitchFamily="50" charset="-122"/>
                    <a:cs typeface="华文黑体" pitchFamily="2" charset="-122"/>
                  </a:rPr>
                  <a:t>没有敬业就没有卓越</a:t>
                </a:r>
              </a:p>
            </p:txBody>
          </p:sp>
        </p:grpSp>
        <p:cxnSp>
          <p:nvCxnSpPr>
            <p:cNvPr id="40" name="直接连接符 39"/>
            <p:cNvCxnSpPr/>
            <p:nvPr/>
          </p:nvCxnSpPr>
          <p:spPr>
            <a:xfrm>
              <a:off x="6563032" y="4883359"/>
              <a:ext cx="2949678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组合 27"/>
          <p:cNvGrpSpPr/>
          <p:nvPr/>
        </p:nvGrpSpPr>
        <p:grpSpPr>
          <a:xfrm>
            <a:off x="5652016" y="5444377"/>
            <a:ext cx="5344270" cy="741886"/>
            <a:chOff x="5652016" y="5444377"/>
            <a:chExt cx="5344270" cy="741886"/>
          </a:xfrm>
        </p:grpSpPr>
        <p:grpSp>
          <p:nvGrpSpPr>
            <p:cNvPr id="19" name="组合 18"/>
            <p:cNvGrpSpPr/>
            <p:nvPr/>
          </p:nvGrpSpPr>
          <p:grpSpPr bwMode="auto">
            <a:xfrm>
              <a:off x="5652016" y="5444377"/>
              <a:ext cx="5344270" cy="741886"/>
              <a:chOff x="0" y="0"/>
              <a:chExt cx="3811398" cy="588584"/>
            </a:xfrm>
          </p:grpSpPr>
          <p:sp>
            <p:nvSpPr>
              <p:cNvPr id="20" name="箭头: 五边形 19"/>
              <p:cNvSpPr>
                <a:spLocks noChangeArrowheads="1"/>
              </p:cNvSpPr>
              <p:nvPr/>
            </p:nvSpPr>
            <p:spPr bwMode="auto">
              <a:xfrm>
                <a:off x="95245" y="59234"/>
                <a:ext cx="358757" cy="230264"/>
              </a:xfrm>
              <a:prstGeom prst="homePlat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25400">
                    <a:solidFill>
                      <a:srgbClr val="395E8A"/>
                    </a:solidFill>
                    <a:bevel/>
                  </a14:hiddenLine>
                </a:ext>
              </a:extLst>
            </p:spPr>
            <p:txBody>
              <a:bodyPr anchor="ctr"/>
              <a:lstStyle/>
              <a:p>
                <a:endParaRPr lang="zh-CN" altLang="zh-CN" sz="1765" spc="300">
                  <a:solidFill>
                    <a:schemeClr val="tx1">
                      <a:lumMod val="50000"/>
                      <a:lumOff val="50000"/>
                    </a:schemeClr>
                  </a:solidFill>
                  <a:latin typeface="造字工房悦黑演示版常规体" pitchFamily="50" charset="-122"/>
                  <a:ea typeface="造字工房悦黑演示版常规体" pitchFamily="50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21" name="TextBox 24"/>
              <p:cNvSpPr>
                <a:spLocks noChangeArrowheads="1"/>
              </p:cNvSpPr>
              <p:nvPr/>
            </p:nvSpPr>
            <p:spPr bwMode="auto">
              <a:xfrm>
                <a:off x="0" y="353816"/>
                <a:ext cx="3811398" cy="234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 sz="1325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黑体" panose="02010609060101010101" charset="-122"/>
                  <a:ea typeface="黑体" panose="02010609060101010101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22" name="矩形 21"/>
              <p:cNvSpPr>
                <a:spLocks noChangeArrowheads="1"/>
              </p:cNvSpPr>
              <p:nvPr/>
            </p:nvSpPr>
            <p:spPr bwMode="auto">
              <a:xfrm>
                <a:off x="558772" y="0"/>
                <a:ext cx="2759720" cy="402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b="1" spc="300" dirty="0">
                    <a:latin typeface="造字工房悦黑演示版常规体" pitchFamily="50" charset="-122"/>
                    <a:ea typeface="造字工房悦黑演示版常规体" pitchFamily="50" charset="-122"/>
                    <a:cs typeface="华文黑体" pitchFamily="2" charset="-122"/>
                  </a:rPr>
                  <a:t>所做超过别人对你的期望</a:t>
                </a:r>
              </a:p>
            </p:txBody>
          </p:sp>
        </p:grpSp>
        <p:cxnSp>
          <p:nvCxnSpPr>
            <p:cNvPr id="41" name="直接连接符 40"/>
            <p:cNvCxnSpPr/>
            <p:nvPr/>
          </p:nvCxnSpPr>
          <p:spPr>
            <a:xfrm>
              <a:off x="6563032" y="5952208"/>
              <a:ext cx="2949678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3" name="Rectangle 3"/>
          <p:cNvSpPr txBox="1">
            <a:spLocks noRot="1" noChangeArrowheads="1"/>
          </p:cNvSpPr>
          <p:nvPr/>
        </p:nvSpPr>
        <p:spPr>
          <a:xfrm>
            <a:off x="940207" y="1994754"/>
            <a:ext cx="5843871" cy="2315854"/>
          </a:xfrm>
          <a:prstGeom prst="rect">
            <a:avLst/>
          </a:prstGeom>
        </p:spPr>
        <p:txBody>
          <a:bodyPr/>
          <a:lstStyle>
            <a:lvl1pPr marL="168275" indent="-168275" algn="l" defTabSz="671830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20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190" indent="-168275" algn="l" defTabSz="671830" rtl="0" eaLnBrk="1" latinLnBrk="0" hangingPunct="1">
              <a:lnSpc>
                <a:spcPct val="90000"/>
              </a:lnSpc>
              <a:spcBef>
                <a:spcPts val="365"/>
              </a:spcBef>
              <a:buFont typeface="Arial" panose="020B0604020202020204" pitchFamily="34" charset="0"/>
              <a:buChar char="•"/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0105" indent="-168275" algn="l" defTabSz="671830" rtl="0" eaLnBrk="1" latinLnBrk="0" hangingPunct="1">
              <a:lnSpc>
                <a:spcPct val="90000"/>
              </a:lnSpc>
              <a:spcBef>
                <a:spcPts val="365"/>
              </a:spcBef>
              <a:buFont typeface="Arial" panose="020B0604020202020204" pitchFamily="34" charset="0"/>
              <a:buChar char="•"/>
              <a:defRPr sz="14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6020" indent="-168275" algn="l" defTabSz="671830" rtl="0" eaLnBrk="1" latinLnBrk="0" hangingPunct="1">
              <a:lnSpc>
                <a:spcPct val="90000"/>
              </a:lnSpc>
              <a:spcBef>
                <a:spcPts val="365"/>
              </a:spcBef>
              <a:buFont typeface="Arial" panose="020B0604020202020204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35" indent="-168275" algn="l" defTabSz="671830" rtl="0" eaLnBrk="1" latinLnBrk="0" hangingPunct="1">
              <a:lnSpc>
                <a:spcPct val="90000"/>
              </a:lnSpc>
              <a:spcBef>
                <a:spcPts val="365"/>
              </a:spcBef>
              <a:buFont typeface="Arial" panose="020B0604020202020204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7850" indent="-168275" algn="l" defTabSz="671830" rtl="0" eaLnBrk="1" latinLnBrk="0" hangingPunct="1">
              <a:lnSpc>
                <a:spcPct val="90000"/>
              </a:lnSpc>
              <a:spcBef>
                <a:spcPts val="365"/>
              </a:spcBef>
              <a:buFont typeface="Arial" panose="020B0604020202020204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83765" indent="-168275" algn="l" defTabSz="671830" rtl="0" eaLnBrk="1" latinLnBrk="0" hangingPunct="1">
              <a:lnSpc>
                <a:spcPct val="90000"/>
              </a:lnSpc>
              <a:spcBef>
                <a:spcPts val="365"/>
              </a:spcBef>
              <a:buFont typeface="Arial" panose="020B0604020202020204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9680" indent="-168275" algn="l" defTabSz="671830" rtl="0" eaLnBrk="1" latinLnBrk="0" hangingPunct="1">
              <a:lnSpc>
                <a:spcPct val="90000"/>
              </a:lnSpc>
              <a:spcBef>
                <a:spcPts val="365"/>
              </a:spcBef>
              <a:buFont typeface="Arial" panose="020B0604020202020204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6230" indent="-168275" algn="l" defTabSz="671830" rtl="0" eaLnBrk="1" latinLnBrk="0" hangingPunct="1">
              <a:lnSpc>
                <a:spcPct val="90000"/>
              </a:lnSpc>
              <a:spcBef>
                <a:spcPts val="365"/>
              </a:spcBef>
              <a:buFont typeface="Arial" panose="020B0604020202020204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00"/>
              </a:lnSpc>
              <a:buFontTx/>
              <a:buChar char="•"/>
            </a:pPr>
            <a:r>
              <a:rPr lang="zh-CN" altLang="en-US" sz="1600" b="1" spc="300" dirty="0">
                <a:latin typeface="+mn-ea"/>
              </a:rPr>
              <a:t>不断学习、学会共享、学会合作  </a:t>
            </a:r>
            <a:endParaRPr lang="en-US" altLang="zh-CN" sz="1600" b="1" spc="300" dirty="0">
              <a:latin typeface="+mn-ea"/>
            </a:endParaRPr>
          </a:p>
          <a:p>
            <a:pPr>
              <a:lnSpc>
                <a:spcPts val="1600"/>
              </a:lnSpc>
              <a:buFontTx/>
              <a:buChar char="•"/>
            </a:pPr>
            <a:endParaRPr lang="zh-CN" altLang="en-US" sz="1360" spc="300" dirty="0">
              <a:latin typeface="+mn-ea"/>
            </a:endParaRPr>
          </a:p>
          <a:p>
            <a:pPr>
              <a:lnSpc>
                <a:spcPts val="1600"/>
              </a:lnSpc>
              <a:buFontTx/>
              <a:buChar char="•"/>
            </a:pPr>
            <a:r>
              <a:rPr lang="zh-CN" altLang="en-US" sz="1600" b="1" spc="300" dirty="0">
                <a:latin typeface="+mn-ea"/>
              </a:rPr>
              <a:t>勇敢担起责任</a:t>
            </a:r>
            <a:endParaRPr lang="en-US" altLang="zh-CN" sz="1600" b="1" spc="300" dirty="0">
              <a:latin typeface="+mn-ea"/>
            </a:endParaRPr>
          </a:p>
          <a:p>
            <a:pPr>
              <a:lnSpc>
                <a:spcPts val="1600"/>
              </a:lnSpc>
              <a:buFontTx/>
              <a:buChar char="•"/>
            </a:pPr>
            <a:endParaRPr lang="zh-CN" altLang="en-US" sz="1360" spc="300" dirty="0">
              <a:latin typeface="+mn-ea"/>
            </a:endParaRPr>
          </a:p>
          <a:p>
            <a:pPr>
              <a:lnSpc>
                <a:spcPts val="1600"/>
              </a:lnSpc>
              <a:buFontTx/>
              <a:buChar char="•"/>
            </a:pPr>
            <a:r>
              <a:rPr lang="zh-CN" altLang="en-US" sz="1635" b="1" spc="300" dirty="0">
                <a:latin typeface="+mn-ea"/>
              </a:rPr>
              <a:t>主动思考、主动工作、主动交流</a:t>
            </a:r>
          </a:p>
          <a:p>
            <a:pPr>
              <a:lnSpc>
                <a:spcPts val="1600"/>
              </a:lnSpc>
              <a:buFontTx/>
              <a:buChar char="•"/>
            </a:pPr>
            <a:r>
              <a:rPr lang="zh-CN" altLang="en-US" sz="1360" spc="300" dirty="0">
                <a:latin typeface="+mn-ea"/>
              </a:rPr>
              <a:t>具有积极思想的人，在任何地方都能获得成功。</a:t>
            </a:r>
            <a:r>
              <a:rPr lang="zh-CN" altLang="en-US" sz="1635" spc="300" dirty="0">
                <a:latin typeface="+mn-ea"/>
              </a:rPr>
              <a:t> 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zh-CN" altLang="en-US" sz="1360" spc="300" dirty="0">
              <a:latin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129461" y="1091647"/>
            <a:ext cx="3933078" cy="630942"/>
            <a:chOff x="3854072" y="925680"/>
            <a:chExt cx="3933078" cy="630942"/>
          </a:xfrm>
        </p:grpSpPr>
        <p:sp>
          <p:nvSpPr>
            <p:cNvPr id="22" name="矩形: 圆角 21"/>
            <p:cNvSpPr/>
            <p:nvPr/>
          </p:nvSpPr>
          <p:spPr>
            <a:xfrm>
              <a:off x="3854072" y="925680"/>
              <a:ext cx="3933078" cy="63094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67000"/>
                  </a:schemeClr>
                </a:gs>
                <a:gs pos="72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4178528" y="1025245"/>
              <a:ext cx="3230880" cy="4603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zh-CN" altLang="en-US" sz="3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做一名优秀的成员</a:t>
              </a:r>
              <a:endParaRPr lang="zh-CN" altLang="en-US" sz="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" name="Rectangle 3"/>
          <p:cNvSpPr txBox="1">
            <a:spLocks noRot="1" noChangeArrowheads="1"/>
          </p:cNvSpPr>
          <p:nvPr/>
        </p:nvSpPr>
        <p:spPr>
          <a:xfrm>
            <a:off x="6784340" y="4554855"/>
            <a:ext cx="4572000" cy="2000885"/>
          </a:xfrm>
          <a:prstGeom prst="rect">
            <a:avLst/>
          </a:prstGeom>
        </p:spPr>
        <p:txBody>
          <a:bodyPr/>
          <a:lstStyle>
            <a:lvl1pPr marL="168275" indent="-168275" algn="l" defTabSz="671830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20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190" indent="-168275" algn="l" defTabSz="671830" rtl="0" eaLnBrk="1" latinLnBrk="0" hangingPunct="1">
              <a:lnSpc>
                <a:spcPct val="90000"/>
              </a:lnSpc>
              <a:spcBef>
                <a:spcPts val="365"/>
              </a:spcBef>
              <a:buFont typeface="Arial" panose="020B0604020202020204" pitchFamily="34" charset="0"/>
              <a:buChar char="•"/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0105" indent="-168275" algn="l" defTabSz="671830" rtl="0" eaLnBrk="1" latinLnBrk="0" hangingPunct="1">
              <a:lnSpc>
                <a:spcPct val="90000"/>
              </a:lnSpc>
              <a:spcBef>
                <a:spcPts val="365"/>
              </a:spcBef>
              <a:buFont typeface="Arial" panose="020B0604020202020204" pitchFamily="34" charset="0"/>
              <a:buChar char="•"/>
              <a:defRPr sz="14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6020" indent="-168275" algn="l" defTabSz="671830" rtl="0" eaLnBrk="1" latinLnBrk="0" hangingPunct="1">
              <a:lnSpc>
                <a:spcPct val="90000"/>
              </a:lnSpc>
              <a:spcBef>
                <a:spcPts val="365"/>
              </a:spcBef>
              <a:buFont typeface="Arial" panose="020B0604020202020204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35" indent="-168275" algn="l" defTabSz="671830" rtl="0" eaLnBrk="1" latinLnBrk="0" hangingPunct="1">
              <a:lnSpc>
                <a:spcPct val="90000"/>
              </a:lnSpc>
              <a:spcBef>
                <a:spcPts val="365"/>
              </a:spcBef>
              <a:buFont typeface="Arial" panose="020B0604020202020204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7850" indent="-168275" algn="l" defTabSz="671830" rtl="0" eaLnBrk="1" latinLnBrk="0" hangingPunct="1">
              <a:lnSpc>
                <a:spcPct val="90000"/>
              </a:lnSpc>
              <a:spcBef>
                <a:spcPts val="365"/>
              </a:spcBef>
              <a:buFont typeface="Arial" panose="020B0604020202020204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83765" indent="-168275" algn="l" defTabSz="671830" rtl="0" eaLnBrk="1" latinLnBrk="0" hangingPunct="1">
              <a:lnSpc>
                <a:spcPct val="90000"/>
              </a:lnSpc>
              <a:spcBef>
                <a:spcPts val="365"/>
              </a:spcBef>
              <a:buFont typeface="Arial" panose="020B0604020202020204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9680" indent="-168275" algn="l" defTabSz="671830" rtl="0" eaLnBrk="1" latinLnBrk="0" hangingPunct="1">
              <a:lnSpc>
                <a:spcPct val="90000"/>
              </a:lnSpc>
              <a:spcBef>
                <a:spcPts val="365"/>
              </a:spcBef>
              <a:buFont typeface="Arial" panose="020B0604020202020204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6230" indent="-168275" algn="l" defTabSz="671830" rtl="0" eaLnBrk="1" latinLnBrk="0" hangingPunct="1">
              <a:lnSpc>
                <a:spcPct val="90000"/>
              </a:lnSpc>
              <a:spcBef>
                <a:spcPts val="365"/>
              </a:spcBef>
              <a:buFont typeface="Arial" panose="020B0604020202020204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00"/>
              </a:lnSpc>
              <a:buFontTx/>
              <a:buChar char="•"/>
            </a:pPr>
            <a:r>
              <a:rPr lang="zh-CN" altLang="en-US" sz="1635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能得体的支持上司</a:t>
            </a:r>
            <a:endParaRPr lang="en-US" altLang="zh-CN" sz="136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600"/>
              </a:lnSpc>
              <a:buFontTx/>
              <a:buChar char="•"/>
            </a:pPr>
            <a:r>
              <a:rPr lang="zh-CN" altLang="en-US" sz="1360" spc="3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提出自己对所负责工作的建议，并促使上司同意；或者对上司的指令提出自己的正确看法，促使上司修正。</a:t>
            </a:r>
            <a:endParaRPr lang="zh-CN" altLang="en-US" sz="136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600"/>
              </a:lnSpc>
              <a:buFontTx/>
              <a:buChar char="•"/>
            </a:pPr>
            <a:r>
              <a:rPr lang="zh-CN" altLang="en-US" sz="1635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能为组织着想 </a:t>
            </a:r>
            <a:endParaRPr lang="en-US" altLang="zh-CN" sz="1635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600"/>
              </a:lnSpc>
              <a:buFontTx/>
              <a:buChar char="•"/>
            </a:pPr>
            <a:r>
              <a:rPr lang="zh-CN" altLang="en-US" sz="136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应该明白，所有成绩的取得，都是团队共同努力的结果。站在一定的高度理解工作内容。</a:t>
            </a:r>
            <a:r>
              <a:rPr lang="zh-CN" altLang="en-US" sz="1635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zh-CN" altLang="en-US" sz="136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91197"/>
            <a:ext cx="12211078" cy="1060451"/>
            <a:chOff x="0" y="91197"/>
            <a:chExt cx="12211078" cy="1060451"/>
          </a:xfrm>
        </p:grpSpPr>
        <p:grpSp>
          <p:nvGrpSpPr>
            <p:cNvPr id="13" name="组合 12"/>
            <p:cNvGrpSpPr/>
            <p:nvPr/>
          </p:nvGrpSpPr>
          <p:grpSpPr>
            <a:xfrm>
              <a:off x="1464534" y="91197"/>
              <a:ext cx="9394580" cy="553998"/>
              <a:chOff x="-4518826" y="-129176"/>
              <a:chExt cx="9321556" cy="549691"/>
            </a:xfrm>
          </p:grpSpPr>
          <p:sp>
            <p:nvSpPr>
              <p:cNvPr id="14" name="Text Box 7"/>
              <p:cNvSpPr txBox="1">
                <a:spLocks noChangeArrowheads="1"/>
              </p:cNvSpPr>
              <p:nvPr/>
            </p:nvSpPr>
            <p:spPr bwMode="auto">
              <a:xfrm>
                <a:off x="-470575" y="139886"/>
                <a:ext cx="5273305" cy="21412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46078" tIns="23040" rIns="46078" bIns="23040">
                <a:spAutoFit/>
              </a:bodyPr>
              <a:lstStyle/>
              <a:p>
                <a:pPr defTabSz="1096645"/>
                <a:r>
                  <a:rPr lang="en-US" sz="1100" b="1" spc="300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en Sans" pitchFamily="34" charset="0"/>
                  </a:rPr>
                  <a:t>WHAT I SHOULD DO FOR THE TEAM</a:t>
                </a:r>
                <a:endParaRPr lang="en-CA" sz="1100" b="1" spc="300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-4518826" y="-129176"/>
                <a:ext cx="4048251" cy="5496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1096645"/>
                <a:r>
                  <a:rPr lang="zh-CN" altLang="en-US" sz="3000" b="1" spc="300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en Sans" pitchFamily="34" charset="0"/>
                  </a:rPr>
                  <a:t>我应该为团队做什么</a:t>
                </a:r>
                <a:endParaRPr lang="en-CA" altLang="zh-CN" sz="3000" b="1" spc="300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0" y="368058"/>
              <a:ext cx="12211078" cy="783590"/>
              <a:chOff x="0" y="368058"/>
              <a:chExt cx="12211078" cy="783590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1519078" y="679927"/>
                <a:ext cx="10692000" cy="144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0" y="677832"/>
                <a:ext cx="828000" cy="144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940207" y="368058"/>
                <a:ext cx="552780" cy="783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500" b="1" spc="408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en Sans" pitchFamily="34" charset="0"/>
                  </a:rPr>
                  <a:t>3</a:t>
                </a:r>
                <a:endParaRPr lang="en-US" sz="450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431" y="4032807"/>
            <a:ext cx="3853019" cy="25679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084" y="1916992"/>
            <a:ext cx="3753030" cy="23933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19" name="文本框 8"/>
          <p:cNvSpPr txBox="1"/>
          <p:nvPr/>
        </p:nvSpPr>
        <p:spPr>
          <a:xfrm>
            <a:off x="2974558" y="4268907"/>
            <a:ext cx="8290005" cy="608607"/>
          </a:xfrm>
          <a:prstGeom prst="rect">
            <a:avLst/>
          </a:prstGeom>
          <a:noFill/>
        </p:spPr>
        <p:txBody>
          <a:bodyPr wrap="square" lIns="86402" tIns="43201" rIns="86402" bIns="43201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50000"/>
              </a:lnSpc>
              <a:buNone/>
            </a:pPr>
            <a:r>
              <a:rPr lang="zh-CN" altLang="en-US" sz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根据盖洛普进行的</a:t>
            </a:r>
            <a:r>
              <a:rPr lang="en-US" altLang="zh-CN" sz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42</a:t>
            </a:r>
            <a:r>
              <a:rPr lang="zh-CN" altLang="en-US" sz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项独立研究表明，在大部分公司里，</a:t>
            </a:r>
            <a:r>
              <a:rPr lang="en-US" altLang="zh-CN" sz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75%</a:t>
            </a:r>
            <a:r>
              <a:rPr lang="zh-CN" altLang="en-US" sz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的员工不敬业，就是说公司里的多数员工不敬业。大部分员工“人在心不在”或“在职退休”。</a:t>
            </a:r>
          </a:p>
        </p:txBody>
      </p:sp>
      <p:sp>
        <p:nvSpPr>
          <p:cNvPr id="20" name="文本框 8"/>
          <p:cNvSpPr txBox="1"/>
          <p:nvPr/>
        </p:nvSpPr>
        <p:spPr>
          <a:xfrm>
            <a:off x="5612966" y="1587615"/>
            <a:ext cx="5698873" cy="608607"/>
          </a:xfrm>
          <a:prstGeom prst="rect">
            <a:avLst/>
          </a:prstGeom>
          <a:noFill/>
        </p:spPr>
        <p:txBody>
          <a:bodyPr wrap="square" lIns="86402" tIns="43201" rIns="86402" bIns="43201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50000"/>
              </a:lnSpc>
              <a:buNone/>
            </a:pPr>
            <a:r>
              <a:rPr lang="zh-CN" altLang="en-US" sz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世界上想做大事的人极多，愿把小事做细的人极少</a:t>
            </a:r>
            <a:r>
              <a:rPr lang="en-US" altLang="zh-CN" sz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而对敬业的人来说，工作之中无小事。</a:t>
            </a:r>
          </a:p>
        </p:txBody>
      </p:sp>
      <p:sp>
        <p:nvSpPr>
          <p:cNvPr id="21" name="文本框 8"/>
          <p:cNvSpPr txBox="1"/>
          <p:nvPr/>
        </p:nvSpPr>
        <p:spPr>
          <a:xfrm>
            <a:off x="4361926" y="2658373"/>
            <a:ext cx="6902637" cy="1009650"/>
          </a:xfrm>
          <a:prstGeom prst="rect">
            <a:avLst/>
          </a:prstGeom>
          <a:noFill/>
        </p:spPr>
        <p:txBody>
          <a:bodyPr wrap="square" lIns="86402" tIns="43201" rIns="86402" bIns="43201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2000" b="1" spc="3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赢在执行！工作应该马上去做！</a:t>
            </a:r>
          </a:p>
          <a:p>
            <a:pPr algn="just">
              <a:lnSpc>
                <a:spcPct val="150000"/>
              </a:lnSpc>
            </a:pPr>
            <a:r>
              <a:rPr lang="zh-CN" altLang="en-US" sz="2000" b="1" spc="3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一万个金点子，不如一次勇敢的尝试！</a:t>
            </a:r>
          </a:p>
        </p:txBody>
      </p:sp>
      <p:sp>
        <p:nvSpPr>
          <p:cNvPr id="22" name="文本框 8"/>
          <p:cNvSpPr txBox="1"/>
          <p:nvPr/>
        </p:nvSpPr>
        <p:spPr>
          <a:xfrm>
            <a:off x="2064773" y="5462657"/>
            <a:ext cx="9199789" cy="608607"/>
          </a:xfrm>
          <a:prstGeom prst="rect">
            <a:avLst/>
          </a:prstGeom>
          <a:noFill/>
        </p:spPr>
        <p:txBody>
          <a:bodyPr wrap="square" lIns="86402" tIns="43201" rIns="86402" bIns="43201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50000"/>
              </a:lnSpc>
              <a:buNone/>
            </a:pPr>
            <a:r>
              <a:rPr lang="zh-CN" altLang="en-US" sz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要做到敬业，就要求我们有所谓的“三心”，即耐心、恒心和决心。任何事情都不是一蹴而就的，不可只凭一时的热情、三分钟的热度来工作，也不能在情绪低落时就马马虎虎、应付了事。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0" y="91197"/>
            <a:ext cx="12211078" cy="1060451"/>
            <a:chOff x="0" y="91197"/>
            <a:chExt cx="12211078" cy="1060451"/>
          </a:xfrm>
        </p:grpSpPr>
        <p:grpSp>
          <p:nvGrpSpPr>
            <p:cNvPr id="28" name="组合 27"/>
            <p:cNvGrpSpPr/>
            <p:nvPr/>
          </p:nvGrpSpPr>
          <p:grpSpPr>
            <a:xfrm>
              <a:off x="1464534" y="91197"/>
              <a:ext cx="9394580" cy="553998"/>
              <a:chOff x="-4518826" y="-129176"/>
              <a:chExt cx="9321556" cy="549691"/>
            </a:xfrm>
          </p:grpSpPr>
          <p:sp>
            <p:nvSpPr>
              <p:cNvPr id="29" name="Text Box 7"/>
              <p:cNvSpPr txBox="1">
                <a:spLocks noChangeArrowheads="1"/>
              </p:cNvSpPr>
              <p:nvPr/>
            </p:nvSpPr>
            <p:spPr bwMode="auto">
              <a:xfrm>
                <a:off x="-470575" y="139886"/>
                <a:ext cx="5273305" cy="21412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46078" tIns="23040" rIns="46078" bIns="23040">
                <a:spAutoFit/>
              </a:bodyPr>
              <a:lstStyle/>
              <a:p>
                <a:pPr defTabSz="1096645"/>
                <a:r>
                  <a:rPr lang="en-US" sz="1100" b="1" spc="300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en Sans" pitchFamily="34" charset="0"/>
                  </a:rPr>
                  <a:t>WHAT I SHOULD DO FOR THE TEAM</a:t>
                </a:r>
                <a:endParaRPr lang="en-CA" sz="1100" b="1" spc="300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-4518826" y="-129176"/>
                <a:ext cx="4048251" cy="5496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1096645"/>
                <a:r>
                  <a:rPr lang="zh-CN" altLang="en-US" sz="3000" b="1" spc="300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en Sans" pitchFamily="34" charset="0"/>
                  </a:rPr>
                  <a:t>我应该为团队做什么</a:t>
                </a:r>
                <a:endParaRPr lang="en-CA" altLang="zh-CN" sz="3000" b="1" spc="300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endParaRPr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0" y="368058"/>
              <a:ext cx="12211078" cy="783590"/>
              <a:chOff x="0" y="368058"/>
              <a:chExt cx="12211078" cy="783590"/>
            </a:xfrm>
          </p:grpSpPr>
          <p:sp>
            <p:nvSpPr>
              <p:cNvPr id="32" name="矩形 31"/>
              <p:cNvSpPr/>
              <p:nvPr/>
            </p:nvSpPr>
            <p:spPr>
              <a:xfrm>
                <a:off x="1519078" y="679927"/>
                <a:ext cx="10692000" cy="144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0" y="677832"/>
                <a:ext cx="828000" cy="144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940207" y="368058"/>
                <a:ext cx="552780" cy="783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500" b="1" spc="408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en Sans" pitchFamily="34" charset="0"/>
                  </a:rPr>
                  <a:t>3</a:t>
                </a:r>
                <a:endParaRPr lang="en-US" sz="450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6" name="îṥľiḑé"/>
          <p:cNvGrpSpPr/>
          <p:nvPr/>
        </p:nvGrpSpPr>
        <p:grpSpPr>
          <a:xfrm>
            <a:off x="414000" y="1187620"/>
            <a:ext cx="5416904" cy="5114925"/>
            <a:chOff x="669925" y="1125538"/>
            <a:chExt cx="5416904" cy="5114925"/>
          </a:xfrm>
        </p:grpSpPr>
        <p:sp>
          <p:nvSpPr>
            <p:cNvPr id="50" name="îŝ1îdè"/>
            <p:cNvSpPr/>
            <p:nvPr/>
          </p:nvSpPr>
          <p:spPr bwMode="auto">
            <a:xfrm flipV="1">
              <a:off x="669925" y="1130295"/>
              <a:ext cx="5416904" cy="5110167"/>
            </a:xfrm>
            <a:prstGeom prst="rt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 defTabSz="914400"/>
              <a:endParaRPr lang="zh-CN" altLang="en-US" sz="2000" b="1" dirty="0">
                <a:solidFill>
                  <a:schemeClr val="lt1"/>
                </a:solidFill>
              </a:endParaRPr>
            </a:p>
          </p:txBody>
        </p:sp>
        <p:sp>
          <p:nvSpPr>
            <p:cNvPr id="51" name="işlïḑe"/>
            <p:cNvSpPr/>
            <p:nvPr/>
          </p:nvSpPr>
          <p:spPr bwMode="auto">
            <a:xfrm>
              <a:off x="669926" y="1125538"/>
              <a:ext cx="5310140" cy="5114925"/>
            </a:xfrm>
            <a:custGeom>
              <a:avLst/>
              <a:gdLst>
                <a:gd name="T0" fmla="*/ 0 w 3547"/>
                <a:gd name="T1" fmla="*/ 0 h 3232"/>
                <a:gd name="T2" fmla="*/ 3547 w 3547"/>
                <a:gd name="T3" fmla="*/ 0 h 3232"/>
                <a:gd name="T4" fmla="*/ 0 w 3547"/>
                <a:gd name="T5" fmla="*/ 3232 h 3232"/>
                <a:gd name="T6" fmla="*/ 0 w 3547"/>
                <a:gd name="T7" fmla="*/ 0 h 3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47" h="3232">
                  <a:moveTo>
                    <a:pt x="0" y="0"/>
                  </a:moveTo>
                  <a:lnTo>
                    <a:pt x="3547" y="0"/>
                  </a:lnTo>
                  <a:lnTo>
                    <a:pt x="0" y="3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2296" r="-22190"/>
              </a:stretch>
            </a:blipFill>
            <a:ln w="190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 defTabSz="914400"/>
              <a:endParaRPr lang="zh-CN" altLang="en-US">
                <a:solidFill>
                  <a:schemeClr val="lt1"/>
                </a:solidFill>
              </a:endParaRPr>
            </a:p>
          </p:txBody>
        </p:sp>
      </p:grpSp>
      <p:sp>
        <p:nvSpPr>
          <p:cNvPr id="48" name="iṡľíḑé"/>
          <p:cNvSpPr/>
          <p:nvPr/>
        </p:nvSpPr>
        <p:spPr>
          <a:xfrm>
            <a:off x="3504516" y="2657983"/>
            <a:ext cx="675011" cy="6750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46" name="ïṩḷîde"/>
          <p:cNvSpPr/>
          <p:nvPr/>
        </p:nvSpPr>
        <p:spPr>
          <a:xfrm>
            <a:off x="943607" y="5125149"/>
            <a:ext cx="675011" cy="6750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zh-CN" altLang="en-US" dirty="0"/>
          </a:p>
        </p:txBody>
      </p:sp>
      <p:cxnSp>
        <p:nvCxnSpPr>
          <p:cNvPr id="44" name="直接连接符 43"/>
          <p:cNvCxnSpPr/>
          <p:nvPr/>
        </p:nvCxnSpPr>
        <p:spPr>
          <a:xfrm>
            <a:off x="3611819" y="3873065"/>
            <a:ext cx="7652743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4848399" y="2457810"/>
            <a:ext cx="6416164" cy="0"/>
          </a:xfrm>
          <a:prstGeom prst="line">
            <a:avLst/>
          </a:prstGeom>
          <a:ln w="9525" cap="rnd">
            <a:solidFill>
              <a:schemeClr val="tx1">
                <a:lumMod val="95000"/>
                <a:lumOff val="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2784316" y="5057536"/>
            <a:ext cx="8480246" cy="0"/>
          </a:xfrm>
          <a:prstGeom prst="line">
            <a:avLst/>
          </a:prstGeom>
          <a:ln w="9525" cap="rnd">
            <a:solidFill>
              <a:schemeClr val="tx1">
                <a:lumMod val="95000"/>
                <a:lumOff val="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iṡľíḑé"/>
          <p:cNvSpPr/>
          <p:nvPr/>
        </p:nvSpPr>
        <p:spPr>
          <a:xfrm>
            <a:off x="2194562" y="3931400"/>
            <a:ext cx="675011" cy="6750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54" name="iṡľíḑé"/>
          <p:cNvSpPr/>
          <p:nvPr/>
        </p:nvSpPr>
        <p:spPr>
          <a:xfrm>
            <a:off x="4711625" y="1522426"/>
            <a:ext cx="675011" cy="6750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2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grpId="0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0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grpId="0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4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grpId="0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9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4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4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0" grpId="0"/>
          <p:bldP spid="21" grpId="0"/>
          <p:bldP spid="22" grpId="0"/>
          <p:bldP spid="48" grpId="0" animBg="1"/>
          <p:bldP spid="46" grpId="0" animBg="1"/>
          <p:bldP spid="53" grpId="0" animBg="1"/>
          <p:bldP spid="5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4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4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0" grpId="0"/>
          <p:bldP spid="21" grpId="0"/>
          <p:bldP spid="22" grpId="0"/>
          <p:bldP spid="48" grpId="0" animBg="1"/>
          <p:bldP spid="46" grpId="0" animBg="1"/>
          <p:bldP spid="53" grpId="0" animBg="1"/>
          <p:bldP spid="54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0118" y="2994242"/>
            <a:ext cx="4719484" cy="3429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1"/>
            <a:ext cx="12192000" cy="136545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86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3243"/>
            <a:ext cx="4719484" cy="3429000"/>
          </a:xfrm>
          <a:prstGeom prst="rect">
            <a:avLst/>
          </a:prstGeom>
        </p:spPr>
      </p:pic>
      <p:sp>
        <p:nvSpPr>
          <p:cNvPr id="7" name="标题 14"/>
          <p:cNvSpPr txBox="1"/>
          <p:nvPr/>
        </p:nvSpPr>
        <p:spPr>
          <a:xfrm>
            <a:off x="1160118" y="287553"/>
            <a:ext cx="2164727" cy="11287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6500" dirty="0">
                <a:solidFill>
                  <a:schemeClr val="bg1"/>
                </a:solidFill>
              </a:rPr>
              <a:t>目录</a:t>
            </a:r>
          </a:p>
        </p:txBody>
      </p:sp>
      <p:sp>
        <p:nvSpPr>
          <p:cNvPr id="8" name="标题 14"/>
          <p:cNvSpPr txBox="1"/>
          <p:nvPr/>
        </p:nvSpPr>
        <p:spPr>
          <a:xfrm>
            <a:off x="1203449" y="1436910"/>
            <a:ext cx="1762934" cy="3778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effectLst>
                  <a:reflection blurRad="6350" stA="55000" endA="300" endPos="50000" dist="38100" dir="5400000" sy="-100000" algn="bl" rotWithShape="0"/>
                </a:effectLst>
              </a:rPr>
              <a:t>COMENTS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effectLst>
                <a:reflection blurRad="6350" stA="55000" endA="300" endPos="50000" dist="38100" dir="5400000" sy="-100000" algn="bl" rotWithShape="0"/>
              </a:effectLst>
            </a:endParaRPr>
          </a:p>
        </p:txBody>
      </p:sp>
      <p:sp>
        <p:nvSpPr>
          <p:cNvPr id="17" name="Content Placeholder 2"/>
          <p:cNvSpPr txBox="1"/>
          <p:nvPr/>
        </p:nvSpPr>
        <p:spPr>
          <a:xfrm>
            <a:off x="7159612" y="2610289"/>
            <a:ext cx="4071595" cy="5639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b="1" spc="3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400" b="1" spc="3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高效团队的基本特征</a:t>
            </a:r>
            <a:endParaRPr lang="en-US" sz="2400" b="1" spc="3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Content Placeholder 2"/>
          <p:cNvSpPr txBox="1"/>
          <p:nvPr/>
        </p:nvSpPr>
        <p:spPr>
          <a:xfrm>
            <a:off x="7159612" y="4177900"/>
            <a:ext cx="3878118" cy="730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b="1" spc="3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400" b="1" spc="3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我应该为团队做什么 </a:t>
            </a:r>
            <a:endParaRPr lang="en-US" sz="2400" b="1" spc="3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Content Placeholder 2"/>
          <p:cNvSpPr txBox="1"/>
          <p:nvPr/>
        </p:nvSpPr>
        <p:spPr>
          <a:xfrm>
            <a:off x="7159612" y="4908188"/>
            <a:ext cx="2338872" cy="4103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b="1" spc="3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2400" b="1" spc="3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管理要点</a:t>
            </a:r>
          </a:p>
        </p:txBody>
      </p:sp>
      <p:sp>
        <p:nvSpPr>
          <p:cNvPr id="21" name="Content Placeholder 2"/>
          <p:cNvSpPr txBox="1"/>
          <p:nvPr/>
        </p:nvSpPr>
        <p:spPr>
          <a:xfrm>
            <a:off x="7159612" y="3385927"/>
            <a:ext cx="4928421" cy="655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b="1" spc="3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400" b="1" spc="3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如何打造一支高效的团队</a:t>
            </a:r>
            <a:endParaRPr lang="en-US" sz="2400" b="1" spc="3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49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5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35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3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7" grpId="0"/>
      <p:bldP spid="18" grpId="0"/>
      <p:bldP spid="19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883" y="2572044"/>
            <a:ext cx="3688253" cy="25681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20</a:t>
            </a:fld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4038372" y="1152888"/>
            <a:ext cx="4600802" cy="970147"/>
            <a:chOff x="4038372" y="1152888"/>
            <a:chExt cx="4600802" cy="970147"/>
          </a:xfrm>
        </p:grpSpPr>
        <p:sp>
          <p:nvSpPr>
            <p:cNvPr id="74" name="矩形: 圆角 73"/>
            <p:cNvSpPr/>
            <p:nvPr/>
          </p:nvSpPr>
          <p:spPr>
            <a:xfrm>
              <a:off x="4038372" y="1152888"/>
              <a:ext cx="4600802" cy="97014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67000"/>
                  </a:schemeClr>
                </a:gs>
                <a:gs pos="72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4361386" y="1384780"/>
              <a:ext cx="3954780" cy="5067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不墨所守成规，锐意创新</a:t>
              </a:r>
            </a:p>
          </p:txBody>
        </p:sp>
      </p:grpSp>
      <p:sp>
        <p:nvSpPr>
          <p:cNvPr id="60" name="TextBox 185"/>
          <p:cNvSpPr txBox="1"/>
          <p:nvPr/>
        </p:nvSpPr>
        <p:spPr>
          <a:xfrm>
            <a:off x="5970645" y="2884982"/>
            <a:ext cx="51632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zh-CN" altLang="en-US" sz="16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自动自发地完成领导交办的工作，并适时超出领导的期望。</a:t>
            </a:r>
            <a:endParaRPr lang="en-US" altLang="zh-CN" sz="1600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buFont typeface="+mj-lt"/>
              <a:buAutoNum type="arabicPeriod"/>
            </a:pPr>
            <a:endParaRPr lang="zh-CN" altLang="en-US" sz="1600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zh-CN" altLang="en-US" sz="16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在这个世界上，有两种人永远都得不到提升：第一种人不肯听命行事； 另外一种人只肯听命行事。</a:t>
            </a:r>
            <a:endParaRPr lang="en-US" altLang="zh-CN" sz="1600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buFont typeface="+mj-lt"/>
              <a:buAutoNum type="arabicPeriod"/>
            </a:pPr>
            <a:endParaRPr lang="zh-CN" altLang="en-US" sz="1600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zh-CN" altLang="en-US" sz="16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成功的机会总是属于那些能够主动去做事的人，可是很多人根本就没有意识到这一点，他们早已养成了拖延懒惰的习惯。只有当你主动、真诚地提供真正有用的服务时，成功才会伴随而来。  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0" y="91197"/>
            <a:ext cx="12211078" cy="1060451"/>
            <a:chOff x="0" y="91197"/>
            <a:chExt cx="12211078" cy="1060451"/>
          </a:xfrm>
        </p:grpSpPr>
        <p:grpSp>
          <p:nvGrpSpPr>
            <p:cNvPr id="66" name="组合 65"/>
            <p:cNvGrpSpPr/>
            <p:nvPr/>
          </p:nvGrpSpPr>
          <p:grpSpPr>
            <a:xfrm>
              <a:off x="1464534" y="91197"/>
              <a:ext cx="9394580" cy="553998"/>
              <a:chOff x="-4518826" y="-129176"/>
              <a:chExt cx="9321556" cy="549691"/>
            </a:xfrm>
          </p:grpSpPr>
          <p:sp>
            <p:nvSpPr>
              <p:cNvPr id="67" name="Text Box 7"/>
              <p:cNvSpPr txBox="1">
                <a:spLocks noChangeArrowheads="1"/>
              </p:cNvSpPr>
              <p:nvPr/>
            </p:nvSpPr>
            <p:spPr bwMode="auto">
              <a:xfrm>
                <a:off x="-470575" y="139886"/>
                <a:ext cx="5273305" cy="21412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46078" tIns="23040" rIns="46078" bIns="23040">
                <a:spAutoFit/>
              </a:bodyPr>
              <a:lstStyle/>
              <a:p>
                <a:pPr defTabSz="1096645"/>
                <a:r>
                  <a:rPr lang="en-US" sz="1100" b="1" spc="300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en Sans" pitchFamily="34" charset="0"/>
                  </a:rPr>
                  <a:t>WHAT I SHOULD DO FOR THE TEAM</a:t>
                </a:r>
                <a:endParaRPr lang="en-CA" sz="1100" b="1" spc="300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endParaRPr>
              </a:p>
            </p:txBody>
          </p:sp>
          <p:sp>
            <p:nvSpPr>
              <p:cNvPr id="68" name="矩形 67"/>
              <p:cNvSpPr/>
              <p:nvPr/>
            </p:nvSpPr>
            <p:spPr>
              <a:xfrm>
                <a:off x="-4518826" y="-129176"/>
                <a:ext cx="4048251" cy="5496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1096645"/>
                <a:r>
                  <a:rPr lang="zh-CN" altLang="en-US" sz="3000" b="1" spc="300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en Sans" pitchFamily="34" charset="0"/>
                  </a:rPr>
                  <a:t>我应该为团队做什么</a:t>
                </a:r>
                <a:endParaRPr lang="en-CA" altLang="zh-CN" sz="3000" b="1" spc="300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endParaRPr>
              </a:p>
            </p:txBody>
          </p:sp>
        </p:grpSp>
        <p:grpSp>
          <p:nvGrpSpPr>
            <p:cNvPr id="69" name="组合 68"/>
            <p:cNvGrpSpPr/>
            <p:nvPr/>
          </p:nvGrpSpPr>
          <p:grpSpPr>
            <a:xfrm>
              <a:off x="0" y="368058"/>
              <a:ext cx="12211078" cy="783590"/>
              <a:chOff x="0" y="368058"/>
              <a:chExt cx="12211078" cy="783590"/>
            </a:xfrm>
          </p:grpSpPr>
          <p:sp>
            <p:nvSpPr>
              <p:cNvPr id="70" name="矩形 69"/>
              <p:cNvSpPr/>
              <p:nvPr/>
            </p:nvSpPr>
            <p:spPr>
              <a:xfrm>
                <a:off x="1519078" y="679927"/>
                <a:ext cx="10692000" cy="144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70"/>
              <p:cNvSpPr/>
              <p:nvPr/>
            </p:nvSpPr>
            <p:spPr>
              <a:xfrm>
                <a:off x="0" y="677832"/>
                <a:ext cx="828000" cy="144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矩形 71"/>
              <p:cNvSpPr/>
              <p:nvPr/>
            </p:nvSpPr>
            <p:spPr>
              <a:xfrm>
                <a:off x="940207" y="368058"/>
                <a:ext cx="552780" cy="783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500" b="1" spc="408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en Sans" pitchFamily="34" charset="0"/>
                  </a:rPr>
                  <a:t>3</a:t>
                </a:r>
                <a:endParaRPr lang="en-US" sz="450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62" name="图片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07" y="3921791"/>
            <a:ext cx="3853252" cy="25681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993923" y="2680955"/>
            <a:ext cx="5314532" cy="3210243"/>
          </a:xfrm>
          <a:prstGeom prst="rect">
            <a:avLst/>
          </a:prstGeom>
          <a:solidFill>
            <a:schemeClr val="accent1">
              <a:lumMod val="7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3" r="9730" b="45833"/>
          <a:stretch>
            <a:fillRect/>
          </a:stretch>
        </p:blipFill>
        <p:spPr>
          <a:xfrm>
            <a:off x="4006489" y="2920428"/>
            <a:ext cx="4875111" cy="2970771"/>
          </a:xfrm>
          <a:prstGeom prst="rect">
            <a:avLst/>
          </a:prstGeom>
          <a:effectLst/>
        </p:spPr>
      </p:pic>
      <p:grpSp>
        <p:nvGrpSpPr>
          <p:cNvPr id="2" name="组合 1"/>
          <p:cNvGrpSpPr/>
          <p:nvPr/>
        </p:nvGrpSpPr>
        <p:grpSpPr>
          <a:xfrm>
            <a:off x="4006489" y="1994389"/>
            <a:ext cx="4676776" cy="1364337"/>
            <a:chOff x="3286279" y="2861648"/>
            <a:chExt cx="4676776" cy="1364337"/>
          </a:xfrm>
        </p:grpSpPr>
        <p:sp>
          <p:nvSpPr>
            <p:cNvPr id="5" name="箭头: 五边形 4"/>
            <p:cNvSpPr/>
            <p:nvPr/>
          </p:nvSpPr>
          <p:spPr>
            <a:xfrm>
              <a:off x="3286279" y="2861648"/>
              <a:ext cx="4676776" cy="1364337"/>
            </a:xfrm>
            <a:prstGeom prst="homePlate">
              <a:avLst/>
            </a:prstGeom>
            <a:solidFill>
              <a:schemeClr val="bg1"/>
            </a:solidFill>
            <a:ln w="34925">
              <a:solidFill>
                <a:schemeClr val="accent1">
                  <a:lumMod val="75000"/>
                </a:schemeClr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0" name="TextBox 6"/>
            <p:cNvSpPr txBox="1">
              <a:spLocks noChangeArrowheads="1"/>
            </p:cNvSpPr>
            <p:nvPr/>
          </p:nvSpPr>
          <p:spPr bwMode="auto">
            <a:xfrm>
              <a:off x="3412948" y="3109773"/>
              <a:ext cx="4263361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/>
              <a:lvl2pPr/>
              <a:lvl3pPr/>
              <a:lvl4pPr/>
              <a:lvl5pPr/>
              <a:lvl6pPr/>
              <a:lvl7pPr/>
              <a:lvl8pPr/>
              <a:lvl9pPr/>
            </a:lstStyle>
            <a:p>
              <a:pPr algn="ctr"/>
              <a:r>
                <a:rPr lang="zh-CN" altLang="en-US" sz="5000" b="1" spc="60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管理要点</a:t>
              </a: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5119347" y="602659"/>
            <a:ext cx="1562100" cy="1398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500" i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8500" i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22</a:t>
            </a:fld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2374598" y="2206332"/>
            <a:ext cx="4022963" cy="1466976"/>
            <a:chOff x="6949838" y="1524029"/>
            <a:chExt cx="4022963" cy="1466976"/>
          </a:xfrm>
        </p:grpSpPr>
        <p:grpSp>
          <p:nvGrpSpPr>
            <p:cNvPr id="9" name="组合 10"/>
            <p:cNvGrpSpPr/>
            <p:nvPr/>
          </p:nvGrpSpPr>
          <p:grpSpPr>
            <a:xfrm>
              <a:off x="8085474" y="1601625"/>
              <a:ext cx="2887327" cy="1389380"/>
              <a:chOff x="1234755" y="1244904"/>
              <a:chExt cx="3551458" cy="1842114"/>
            </a:xfrm>
          </p:grpSpPr>
          <p:sp>
            <p:nvSpPr>
              <p:cNvPr id="11" name="Freeform 412"/>
              <p:cNvSpPr/>
              <p:nvPr/>
            </p:nvSpPr>
            <p:spPr>
              <a:xfrm>
                <a:off x="4744563" y="2264759"/>
                <a:ext cx="41650" cy="66639"/>
              </a:xfrm>
              <a:custGeom>
                <a:avLst/>
                <a:gdLst/>
                <a:ahLst/>
                <a:cxnLst>
                  <a:cxn ang="0">
                    <a:pos x="0" y="30543"/>
                  </a:cxn>
                  <a:cxn ang="0">
                    <a:pos x="5553" y="66639"/>
                  </a:cxn>
                  <a:cxn ang="0">
                    <a:pos x="41650" y="30543"/>
                  </a:cxn>
                  <a:cxn ang="0">
                    <a:pos x="30543" y="0"/>
                  </a:cxn>
                  <a:cxn ang="0">
                    <a:pos x="0" y="30543"/>
                  </a:cxn>
                </a:cxnLst>
                <a:rect l="0" t="0" r="0" b="0"/>
                <a:pathLst>
                  <a:path w="15" h="24">
                    <a:moveTo>
                      <a:pt x="0" y="11"/>
                    </a:moveTo>
                    <a:lnTo>
                      <a:pt x="2" y="24"/>
                    </a:lnTo>
                    <a:lnTo>
                      <a:pt x="15" y="11"/>
                    </a:lnTo>
                    <a:lnTo>
                      <a:pt x="11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300"/>
              </a:p>
            </p:txBody>
          </p:sp>
          <p:sp>
            <p:nvSpPr>
              <p:cNvPr id="12" name="文本框 38"/>
              <p:cNvSpPr txBox="1"/>
              <p:nvPr/>
            </p:nvSpPr>
            <p:spPr>
              <a:xfrm>
                <a:off x="1234755" y="1244904"/>
                <a:ext cx="3139898" cy="18421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l">
                  <a:lnSpc>
                    <a:spcPct val="130000"/>
                  </a:lnSpc>
                </a:pPr>
                <a:r>
                  <a:rPr lang="zh-CN" altLang="en-US" sz="1300" spc="3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高水平的管理者带出优秀的团队</a:t>
                </a:r>
                <a:r>
                  <a:rPr lang="en-US" altLang="zh-CN" sz="1300" spc="3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——</a:t>
                </a:r>
                <a:r>
                  <a:rPr lang="zh-CN" altLang="en-US" sz="1300" b="1">
                    <a:solidFill>
                      <a:srgbClr val="FF0000"/>
                    </a:solidFill>
                    <a:latin typeface="+mj-ea"/>
                    <a:ea typeface="+mj-ea"/>
                    <a:sym typeface="+mn-ea"/>
                  </a:rPr>
                  <a:t>从我做起</a:t>
                </a:r>
                <a:endParaRPr lang="zh-CN" altLang="en-US" sz="1300" b="1" noProof="1">
                  <a:latin typeface="+mj-ea"/>
                  <a:ea typeface="+mj-ea"/>
                </a:endParaRPr>
              </a:p>
              <a:p>
                <a:pPr algn="l">
                  <a:lnSpc>
                    <a:spcPct val="130000"/>
                  </a:lnSpc>
                </a:pPr>
                <a:r>
                  <a:rPr lang="zh-CN" altLang="en-US" sz="130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注意自己的言行举止、性格喜好，</a:t>
                </a:r>
                <a:endParaRPr lang="en-US" altLang="zh-CN" sz="1300" noProof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l">
                  <a:lnSpc>
                    <a:spcPct val="130000"/>
                  </a:lnSpc>
                </a:pPr>
                <a:r>
                  <a:rPr lang="zh-CN" altLang="en-US" sz="130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以身作则，提升各方面的修为，做一名高效的领导者</a:t>
                </a:r>
                <a:r>
                  <a:rPr lang="zh-CN" altLang="en-US" sz="1300" b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。</a:t>
                </a:r>
                <a:endParaRPr lang="zh-CN" altLang="en-US" sz="1300" spc="3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" name="文本框 9"/>
            <p:cNvSpPr txBox="1"/>
            <p:nvPr/>
          </p:nvSpPr>
          <p:spPr>
            <a:xfrm>
              <a:off x="6949838" y="1524029"/>
              <a:ext cx="1305289" cy="923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altLang="zh-CN" sz="54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5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504383" y="4513489"/>
            <a:ext cx="5521236" cy="1149610"/>
            <a:chOff x="989936" y="4900041"/>
            <a:chExt cx="5521236" cy="1149610"/>
          </a:xfrm>
        </p:grpSpPr>
        <p:sp>
          <p:nvSpPr>
            <p:cNvPr id="14" name="文本框 13"/>
            <p:cNvSpPr txBox="1"/>
            <p:nvPr/>
          </p:nvSpPr>
          <p:spPr>
            <a:xfrm>
              <a:off x="5205883" y="4900041"/>
              <a:ext cx="1305289" cy="923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altLang="zh-CN" sz="54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5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5" name="组合 15"/>
            <p:cNvGrpSpPr/>
            <p:nvPr/>
          </p:nvGrpSpPr>
          <p:grpSpPr>
            <a:xfrm>
              <a:off x="989936" y="4998726"/>
              <a:ext cx="4748501" cy="1050925"/>
              <a:chOff x="938471" y="1486665"/>
              <a:chExt cx="3847742" cy="1393373"/>
            </a:xfrm>
          </p:grpSpPr>
          <p:sp>
            <p:nvSpPr>
              <p:cNvPr id="16" name="Freeform 412"/>
              <p:cNvSpPr/>
              <p:nvPr/>
            </p:nvSpPr>
            <p:spPr>
              <a:xfrm>
                <a:off x="4744563" y="2264759"/>
                <a:ext cx="41650" cy="66639"/>
              </a:xfrm>
              <a:custGeom>
                <a:avLst/>
                <a:gdLst/>
                <a:ahLst/>
                <a:cxnLst>
                  <a:cxn ang="0">
                    <a:pos x="0" y="30543"/>
                  </a:cxn>
                  <a:cxn ang="0">
                    <a:pos x="5553" y="66639"/>
                  </a:cxn>
                  <a:cxn ang="0">
                    <a:pos x="41650" y="30543"/>
                  </a:cxn>
                  <a:cxn ang="0">
                    <a:pos x="30543" y="0"/>
                  </a:cxn>
                  <a:cxn ang="0">
                    <a:pos x="0" y="30543"/>
                  </a:cxn>
                </a:cxnLst>
                <a:rect l="0" t="0" r="0" b="0"/>
                <a:pathLst>
                  <a:path w="15" h="24">
                    <a:moveTo>
                      <a:pt x="0" y="11"/>
                    </a:moveTo>
                    <a:lnTo>
                      <a:pt x="2" y="24"/>
                    </a:lnTo>
                    <a:lnTo>
                      <a:pt x="15" y="11"/>
                    </a:lnTo>
                    <a:lnTo>
                      <a:pt x="11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300"/>
              </a:p>
            </p:txBody>
          </p:sp>
          <p:sp>
            <p:nvSpPr>
              <p:cNvPr id="17" name="文本框 35"/>
              <p:cNvSpPr txBox="1"/>
              <p:nvPr/>
            </p:nvSpPr>
            <p:spPr>
              <a:xfrm>
                <a:off x="938471" y="1486665"/>
                <a:ext cx="3139900" cy="13933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zh-CN" altLang="en-US" sz="1600" spc="3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制定目标，监控流程，把握节点，掌握工作节奏，适时超出老师和领导的期望。</a:t>
                </a:r>
              </a:p>
            </p:txBody>
          </p:sp>
        </p:grpSp>
      </p:grpSp>
      <p:grpSp>
        <p:nvGrpSpPr>
          <p:cNvPr id="18" name="组合 17"/>
          <p:cNvGrpSpPr/>
          <p:nvPr/>
        </p:nvGrpSpPr>
        <p:grpSpPr>
          <a:xfrm>
            <a:off x="2299186" y="4476333"/>
            <a:ext cx="3966916" cy="1179295"/>
            <a:chOff x="6988955" y="3837112"/>
            <a:chExt cx="3966916" cy="1179295"/>
          </a:xfrm>
        </p:grpSpPr>
        <p:sp>
          <p:nvSpPr>
            <p:cNvPr id="19" name="文本框 18"/>
            <p:cNvSpPr txBox="1"/>
            <p:nvPr/>
          </p:nvSpPr>
          <p:spPr>
            <a:xfrm>
              <a:off x="6988955" y="3837112"/>
              <a:ext cx="1305289" cy="923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altLang="zh-CN" sz="54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5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0" name="组合 16"/>
            <p:cNvGrpSpPr/>
            <p:nvPr/>
          </p:nvGrpSpPr>
          <p:grpSpPr>
            <a:xfrm>
              <a:off x="8085474" y="3965482"/>
              <a:ext cx="2870397" cy="1050925"/>
              <a:chOff x="1255579" y="1366885"/>
              <a:chExt cx="3530634" cy="1393372"/>
            </a:xfrm>
          </p:grpSpPr>
          <p:sp>
            <p:nvSpPr>
              <p:cNvPr id="21" name="Freeform 412"/>
              <p:cNvSpPr/>
              <p:nvPr/>
            </p:nvSpPr>
            <p:spPr>
              <a:xfrm>
                <a:off x="4744563" y="2264759"/>
                <a:ext cx="41650" cy="66639"/>
              </a:xfrm>
              <a:custGeom>
                <a:avLst/>
                <a:gdLst/>
                <a:ahLst/>
                <a:cxnLst>
                  <a:cxn ang="0">
                    <a:pos x="0" y="30543"/>
                  </a:cxn>
                  <a:cxn ang="0">
                    <a:pos x="5553" y="66639"/>
                  </a:cxn>
                  <a:cxn ang="0">
                    <a:pos x="41650" y="30543"/>
                  </a:cxn>
                  <a:cxn ang="0">
                    <a:pos x="30543" y="0"/>
                  </a:cxn>
                  <a:cxn ang="0">
                    <a:pos x="0" y="30543"/>
                  </a:cxn>
                </a:cxnLst>
                <a:rect l="0" t="0" r="0" b="0"/>
                <a:pathLst>
                  <a:path w="15" h="24">
                    <a:moveTo>
                      <a:pt x="0" y="11"/>
                    </a:moveTo>
                    <a:lnTo>
                      <a:pt x="2" y="24"/>
                    </a:lnTo>
                    <a:lnTo>
                      <a:pt x="15" y="11"/>
                    </a:lnTo>
                    <a:lnTo>
                      <a:pt x="11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300"/>
              </a:p>
            </p:txBody>
          </p:sp>
          <p:sp>
            <p:nvSpPr>
              <p:cNvPr id="22" name="文本框 32"/>
              <p:cNvSpPr txBox="1"/>
              <p:nvPr/>
            </p:nvSpPr>
            <p:spPr>
              <a:xfrm>
                <a:off x="1255579" y="1366885"/>
                <a:ext cx="3139900" cy="139337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zh-CN" altLang="en-US" sz="1600" spc="3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善于倾听、学会合理用人，善于寻求帮助，掌握解决问题的办法。</a:t>
                </a: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6504383" y="2206332"/>
            <a:ext cx="5441495" cy="1473703"/>
            <a:chOff x="1020994" y="2757798"/>
            <a:chExt cx="5441495" cy="1473703"/>
          </a:xfrm>
        </p:grpSpPr>
        <p:sp>
          <p:nvSpPr>
            <p:cNvPr id="24" name="文本框 23"/>
            <p:cNvSpPr txBox="1"/>
            <p:nvPr/>
          </p:nvSpPr>
          <p:spPr>
            <a:xfrm>
              <a:off x="5157200" y="2757798"/>
              <a:ext cx="1305289" cy="923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altLang="zh-CN" sz="54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5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5" name="组合 17"/>
            <p:cNvGrpSpPr/>
            <p:nvPr/>
          </p:nvGrpSpPr>
          <p:grpSpPr>
            <a:xfrm>
              <a:off x="1020994" y="2860536"/>
              <a:ext cx="4640598" cy="1370965"/>
              <a:chOff x="1025905" y="1490749"/>
              <a:chExt cx="3760308" cy="1817698"/>
            </a:xfrm>
          </p:grpSpPr>
          <p:sp>
            <p:nvSpPr>
              <p:cNvPr id="26" name="Freeform 412"/>
              <p:cNvSpPr/>
              <p:nvPr/>
            </p:nvSpPr>
            <p:spPr>
              <a:xfrm>
                <a:off x="4744563" y="2264759"/>
                <a:ext cx="41650" cy="66639"/>
              </a:xfrm>
              <a:custGeom>
                <a:avLst/>
                <a:gdLst/>
                <a:ahLst/>
                <a:cxnLst>
                  <a:cxn ang="0">
                    <a:pos x="0" y="30543"/>
                  </a:cxn>
                  <a:cxn ang="0">
                    <a:pos x="5553" y="66639"/>
                  </a:cxn>
                  <a:cxn ang="0">
                    <a:pos x="41650" y="30543"/>
                  </a:cxn>
                  <a:cxn ang="0">
                    <a:pos x="30543" y="0"/>
                  </a:cxn>
                  <a:cxn ang="0">
                    <a:pos x="0" y="30543"/>
                  </a:cxn>
                </a:cxnLst>
                <a:rect l="0" t="0" r="0" b="0"/>
                <a:pathLst>
                  <a:path w="15" h="24">
                    <a:moveTo>
                      <a:pt x="0" y="11"/>
                    </a:moveTo>
                    <a:lnTo>
                      <a:pt x="2" y="24"/>
                    </a:lnTo>
                    <a:lnTo>
                      <a:pt x="15" y="11"/>
                    </a:lnTo>
                    <a:lnTo>
                      <a:pt x="11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300"/>
              </a:p>
            </p:txBody>
          </p:sp>
          <p:sp>
            <p:nvSpPr>
              <p:cNvPr id="27" name="文本框 29"/>
              <p:cNvSpPr txBox="1"/>
              <p:nvPr/>
            </p:nvSpPr>
            <p:spPr>
              <a:xfrm>
                <a:off x="1025905" y="1490749"/>
                <a:ext cx="3139900" cy="181769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zh-CN" altLang="en-US" sz="1600" spc="3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讲规矩，重考核，更要营造融洽、友善宽松的工作氛围，激励所有成员勇担责任、团结协作，同时做到赏罚分明。</a:t>
                </a: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0" y="95497"/>
            <a:ext cx="12211078" cy="1056151"/>
            <a:chOff x="0" y="95497"/>
            <a:chExt cx="12211078" cy="1056151"/>
          </a:xfrm>
        </p:grpSpPr>
        <p:grpSp>
          <p:nvGrpSpPr>
            <p:cNvPr id="46" name="组合 45"/>
            <p:cNvGrpSpPr/>
            <p:nvPr/>
          </p:nvGrpSpPr>
          <p:grpSpPr>
            <a:xfrm>
              <a:off x="1416643" y="95497"/>
              <a:ext cx="4140960" cy="553998"/>
              <a:chOff x="-4712539" y="-167195"/>
              <a:chExt cx="4108772" cy="549691"/>
            </a:xfrm>
          </p:grpSpPr>
          <p:sp>
            <p:nvSpPr>
              <p:cNvPr id="47" name="Text Box 7"/>
              <p:cNvSpPr txBox="1">
                <a:spLocks noChangeArrowheads="1"/>
              </p:cNvSpPr>
              <p:nvPr/>
            </p:nvSpPr>
            <p:spPr bwMode="auto">
              <a:xfrm>
                <a:off x="-2811522" y="85981"/>
                <a:ext cx="2207755" cy="21412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46078" tIns="23040" rIns="46078" bIns="23040">
                <a:spAutoFit/>
              </a:bodyPr>
              <a:lstStyle/>
              <a:p>
                <a:pPr defTabSz="1096645"/>
                <a:r>
                  <a:rPr lang="en-US" sz="1100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en Sans" pitchFamily="34" charset="0"/>
                  </a:rPr>
                  <a:t>KEY POINTS OF MANAGEMENT</a:t>
                </a:r>
                <a:endParaRPr lang="en-CA" sz="1100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-4712539" y="-167195"/>
                <a:ext cx="1901017" cy="5496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1096645"/>
                <a:r>
                  <a:rPr lang="zh-CN" altLang="en-US" sz="3000" b="1" spc="300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en Sans" pitchFamily="34" charset="0"/>
                  </a:rPr>
                  <a:t>管理要点</a:t>
                </a:r>
                <a:endParaRPr lang="en-CA" altLang="zh-CN" sz="3000" b="1" spc="300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endParaRPr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0" y="368058"/>
              <a:ext cx="12211078" cy="783590"/>
              <a:chOff x="0" y="368058"/>
              <a:chExt cx="12211078" cy="783590"/>
            </a:xfrm>
          </p:grpSpPr>
          <p:sp>
            <p:nvSpPr>
              <p:cNvPr id="50" name="矩形 49"/>
              <p:cNvSpPr/>
              <p:nvPr/>
            </p:nvSpPr>
            <p:spPr>
              <a:xfrm>
                <a:off x="1519078" y="679927"/>
                <a:ext cx="10692000" cy="144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0"/>
              <p:cNvSpPr/>
              <p:nvPr/>
            </p:nvSpPr>
            <p:spPr>
              <a:xfrm>
                <a:off x="0" y="677832"/>
                <a:ext cx="828000" cy="144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矩形 51"/>
              <p:cNvSpPr/>
              <p:nvPr/>
            </p:nvSpPr>
            <p:spPr>
              <a:xfrm>
                <a:off x="940207" y="368058"/>
                <a:ext cx="552780" cy="783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500" b="1" spc="408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en Sans" pitchFamily="34" charset="0"/>
                  </a:rPr>
                  <a:t>4</a:t>
                </a:r>
                <a:endParaRPr lang="en-US" sz="450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54" name="ïṩḻidé"/>
          <p:cNvSpPr/>
          <p:nvPr/>
        </p:nvSpPr>
        <p:spPr bwMode="auto">
          <a:xfrm>
            <a:off x="0" y="1340768"/>
            <a:ext cx="2351584" cy="4703168"/>
          </a:xfrm>
          <a:custGeom>
            <a:avLst/>
            <a:gdLst>
              <a:gd name="connsiteX0" fmla="*/ 0 w 2351584"/>
              <a:gd name="connsiteY0" fmla="*/ 0 h 4703168"/>
              <a:gd name="connsiteX1" fmla="*/ 2351584 w 2351584"/>
              <a:gd name="connsiteY1" fmla="*/ 2351584 h 4703168"/>
              <a:gd name="connsiteX2" fmla="*/ 0 w 2351584"/>
              <a:gd name="connsiteY2" fmla="*/ 4703168 h 4703168"/>
              <a:gd name="connsiteX3" fmla="*/ 0 w 2351584"/>
              <a:gd name="connsiteY3" fmla="*/ 3773472 h 4703168"/>
              <a:gd name="connsiteX4" fmla="*/ 1421888 w 2351584"/>
              <a:gd name="connsiteY4" fmla="*/ 2351584 h 4703168"/>
              <a:gd name="connsiteX5" fmla="*/ 0 w 2351584"/>
              <a:gd name="connsiteY5" fmla="*/ 929696 h 470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1584" h="4703168">
                <a:moveTo>
                  <a:pt x="0" y="0"/>
                </a:moveTo>
                <a:cubicBezTo>
                  <a:pt x="1298744" y="0"/>
                  <a:pt x="2351584" y="1052840"/>
                  <a:pt x="2351584" y="2351584"/>
                </a:cubicBezTo>
                <a:cubicBezTo>
                  <a:pt x="2351584" y="3650328"/>
                  <a:pt x="1298744" y="4703168"/>
                  <a:pt x="0" y="4703168"/>
                </a:cubicBezTo>
                <a:lnTo>
                  <a:pt x="0" y="3773472"/>
                </a:lnTo>
                <a:cubicBezTo>
                  <a:pt x="785287" y="3773472"/>
                  <a:pt x="1421888" y="3136871"/>
                  <a:pt x="1421888" y="2351584"/>
                </a:cubicBezTo>
                <a:cubicBezTo>
                  <a:pt x="1421888" y="1566297"/>
                  <a:pt x="785287" y="929696"/>
                  <a:pt x="0" y="929696"/>
                </a:cubicBezTo>
                <a:close/>
              </a:path>
            </a:pathLst>
          </a:custGeom>
          <a:blipFill>
            <a:blip r:embed="rId3"/>
            <a:stretch>
              <a:fillRect l="-100540" r="-99460"/>
            </a:stretch>
          </a:blipFill>
          <a:ln w="9525">
            <a:noFill/>
            <a:round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2800350" y="3882852"/>
            <a:ext cx="8293231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任意多边形: 形状 14"/>
          <p:cNvSpPr/>
          <p:nvPr/>
        </p:nvSpPr>
        <p:spPr>
          <a:xfrm>
            <a:off x="933450" y="7274"/>
            <a:ext cx="3341080" cy="6876916"/>
          </a:xfrm>
          <a:custGeom>
            <a:avLst/>
            <a:gdLst>
              <a:gd name="connsiteX0" fmla="*/ 49548 w 3341080"/>
              <a:gd name="connsiteY0" fmla="*/ 0 h 6876916"/>
              <a:gd name="connsiteX1" fmla="*/ 945960 w 3341080"/>
              <a:gd name="connsiteY1" fmla="*/ 0 h 6876916"/>
              <a:gd name="connsiteX2" fmla="*/ 3341080 w 3341080"/>
              <a:gd name="connsiteY2" fmla="*/ 2941958 h 6876916"/>
              <a:gd name="connsiteX3" fmla="*/ 137534 w 3341080"/>
              <a:gd name="connsiteY3" fmla="*/ 6876916 h 6876916"/>
              <a:gd name="connsiteX4" fmla="*/ 0 w 3341080"/>
              <a:gd name="connsiteY4" fmla="*/ 6707982 h 6876916"/>
              <a:gd name="connsiteX5" fmla="*/ 0 w 3341080"/>
              <a:gd name="connsiteY5" fmla="*/ 5975643 h 6876916"/>
              <a:gd name="connsiteX6" fmla="*/ 2457233 w 3341080"/>
              <a:gd name="connsiteY6" fmla="*/ 2957391 h 6876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1080" h="6876916">
                <a:moveTo>
                  <a:pt x="49548" y="0"/>
                </a:moveTo>
                <a:lnTo>
                  <a:pt x="945960" y="0"/>
                </a:lnTo>
                <a:lnTo>
                  <a:pt x="3341080" y="2941958"/>
                </a:lnTo>
                <a:lnTo>
                  <a:pt x="137534" y="6876916"/>
                </a:lnTo>
                <a:lnTo>
                  <a:pt x="0" y="6707982"/>
                </a:lnTo>
                <a:lnTo>
                  <a:pt x="0" y="5975643"/>
                </a:lnTo>
                <a:lnTo>
                  <a:pt x="2457233" y="295739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7000"/>
                  <a:alpha val="31000"/>
                </a:schemeClr>
              </a:gs>
              <a:gs pos="86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0" y="0"/>
            <a:ext cx="2753435" cy="6008649"/>
          </a:xfrm>
          <a:custGeom>
            <a:avLst/>
            <a:gdLst>
              <a:gd name="connsiteX0" fmla="*/ 0 w 2753435"/>
              <a:gd name="connsiteY0" fmla="*/ 0 h 6008649"/>
              <a:gd name="connsiteX1" fmla="*/ 231185 w 2753435"/>
              <a:gd name="connsiteY1" fmla="*/ 0 h 6008649"/>
              <a:gd name="connsiteX2" fmla="*/ 2753435 w 2753435"/>
              <a:gd name="connsiteY2" fmla="*/ 2935745 h 6008649"/>
              <a:gd name="connsiteX3" fmla="*/ 113344 w 2753435"/>
              <a:gd name="connsiteY3" fmla="*/ 6008649 h 6008649"/>
              <a:gd name="connsiteX4" fmla="*/ 0 w 2753435"/>
              <a:gd name="connsiteY4" fmla="*/ 5876724 h 600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3435" h="6008649">
                <a:moveTo>
                  <a:pt x="0" y="0"/>
                </a:moveTo>
                <a:lnTo>
                  <a:pt x="231185" y="0"/>
                </a:lnTo>
                <a:lnTo>
                  <a:pt x="2753435" y="2935745"/>
                </a:lnTo>
                <a:lnTo>
                  <a:pt x="113344" y="6008649"/>
                </a:lnTo>
                <a:lnTo>
                  <a:pt x="0" y="5876724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0" y="5640503"/>
            <a:ext cx="12192000" cy="12435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86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标题 14"/>
          <p:cNvSpPr txBox="1"/>
          <p:nvPr/>
        </p:nvSpPr>
        <p:spPr>
          <a:xfrm>
            <a:off x="6969170" y="4135250"/>
            <a:ext cx="4823856" cy="11287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zh-CN" altLang="en-US" sz="5500" dirty="0">
                <a:solidFill>
                  <a:schemeClr val="bg1"/>
                </a:solidFill>
              </a:rPr>
              <a:t>感谢观看</a:t>
            </a:r>
          </a:p>
        </p:txBody>
      </p:sp>
      <p:sp>
        <p:nvSpPr>
          <p:cNvPr id="21" name="矩形 20"/>
          <p:cNvSpPr/>
          <p:nvPr/>
        </p:nvSpPr>
        <p:spPr>
          <a:xfrm>
            <a:off x="7026320" y="5263764"/>
            <a:ext cx="499422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50" spc="300" dirty="0">
                <a:solidFill>
                  <a:schemeClr val="bg1"/>
                </a:solidFill>
                <a:latin typeface="+mn-ea"/>
              </a:rPr>
              <a:t>TEAM BUILDING MANAGEMENT TRAINING</a:t>
            </a:r>
            <a:endParaRPr lang="zh-CN" altLang="en-US" sz="1250" spc="3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06230" y="2344082"/>
            <a:ext cx="1790875" cy="1670396"/>
            <a:chOff x="206230" y="2344082"/>
            <a:chExt cx="1790875" cy="1670396"/>
          </a:xfrm>
        </p:grpSpPr>
        <p:sp>
          <p:nvSpPr>
            <p:cNvPr id="23" name="矩形 22"/>
            <p:cNvSpPr/>
            <p:nvPr/>
          </p:nvSpPr>
          <p:spPr>
            <a:xfrm>
              <a:off x="206230" y="2344082"/>
              <a:ext cx="1790875" cy="9387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5500" b="1" dirty="0">
                  <a:solidFill>
                    <a:schemeClr val="bg1"/>
                  </a:solidFill>
                </a:rPr>
                <a:t>团</a:t>
              </a:r>
              <a:r>
                <a:rPr lang="en-US" altLang="zh-CN" sz="5500" b="1" dirty="0">
                  <a:solidFill>
                    <a:schemeClr val="bg1"/>
                  </a:solidFill>
                </a:rPr>
                <a:t> </a:t>
              </a:r>
              <a:r>
                <a:rPr lang="zh-CN" altLang="en-US" sz="5500" b="1" dirty="0">
                  <a:solidFill>
                    <a:schemeClr val="bg1"/>
                  </a:solidFill>
                </a:rPr>
                <a:t>队</a:t>
              </a:r>
              <a:endParaRPr lang="zh-CN" altLang="en-US" sz="5500" b="1" dirty="0"/>
            </a:p>
          </p:txBody>
        </p:sp>
        <p:sp>
          <p:nvSpPr>
            <p:cNvPr id="24" name="矩形 23"/>
            <p:cNvSpPr/>
            <p:nvPr/>
          </p:nvSpPr>
          <p:spPr>
            <a:xfrm>
              <a:off x="220977" y="3275814"/>
              <a:ext cx="1748492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200" b="1" dirty="0">
                  <a:solidFill>
                    <a:schemeClr val="bg1">
                      <a:lumMod val="75000"/>
                    </a:schemeClr>
                  </a:solidFill>
                  <a:latin typeface="+mn-ea"/>
                </a:rPr>
                <a:t>TAEM</a:t>
              </a:r>
              <a:endParaRPr lang="zh-CN" altLang="en-US" sz="4200" b="1" dirty="0">
                <a:solidFill>
                  <a:schemeClr val="bg1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1007808" y="2728452"/>
              <a:ext cx="144000" cy="10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65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bldLvl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993923" y="2680955"/>
            <a:ext cx="5314532" cy="3210243"/>
          </a:xfrm>
          <a:prstGeom prst="rect">
            <a:avLst/>
          </a:prstGeom>
          <a:solidFill>
            <a:schemeClr val="accent1">
              <a:lumMod val="7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3" r="9730" b="45833"/>
          <a:stretch>
            <a:fillRect/>
          </a:stretch>
        </p:blipFill>
        <p:spPr>
          <a:xfrm>
            <a:off x="4006489" y="2920428"/>
            <a:ext cx="4875111" cy="2970771"/>
          </a:xfrm>
          <a:prstGeom prst="rect">
            <a:avLst/>
          </a:prstGeom>
          <a:effectLst/>
        </p:spPr>
      </p:pic>
      <p:grpSp>
        <p:nvGrpSpPr>
          <p:cNvPr id="2" name="组合 1"/>
          <p:cNvGrpSpPr/>
          <p:nvPr/>
        </p:nvGrpSpPr>
        <p:grpSpPr>
          <a:xfrm>
            <a:off x="4006489" y="1994389"/>
            <a:ext cx="4676776" cy="1364337"/>
            <a:chOff x="3286279" y="2861648"/>
            <a:chExt cx="4676776" cy="1364337"/>
          </a:xfrm>
        </p:grpSpPr>
        <p:sp>
          <p:nvSpPr>
            <p:cNvPr id="5" name="箭头: 五边形 4"/>
            <p:cNvSpPr/>
            <p:nvPr/>
          </p:nvSpPr>
          <p:spPr>
            <a:xfrm>
              <a:off x="3286279" y="2861648"/>
              <a:ext cx="4676776" cy="1364337"/>
            </a:xfrm>
            <a:prstGeom prst="homePlate">
              <a:avLst/>
            </a:prstGeom>
            <a:solidFill>
              <a:schemeClr val="bg1"/>
            </a:solidFill>
            <a:ln w="34925">
              <a:solidFill>
                <a:schemeClr val="accent1">
                  <a:lumMod val="75000"/>
                </a:schemeClr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0" name="TextBox 6"/>
            <p:cNvSpPr txBox="1">
              <a:spLocks noChangeArrowheads="1"/>
            </p:cNvSpPr>
            <p:nvPr/>
          </p:nvSpPr>
          <p:spPr bwMode="auto">
            <a:xfrm>
              <a:off x="3924877" y="2966985"/>
              <a:ext cx="3167298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/>
              <a:lvl2pPr/>
              <a:lvl3pPr/>
              <a:lvl4pPr/>
              <a:lvl5pPr/>
              <a:lvl6pPr/>
              <a:lvl7pPr/>
              <a:lvl8pPr/>
              <a:lvl9pPr/>
            </a:lstStyle>
            <a:p>
              <a:pPr algn="ctr"/>
              <a:r>
                <a:rPr lang="zh-CN" altLang="en-US" sz="3500" b="1" spc="60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高效团队的基本特征</a:t>
              </a: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5119347" y="602659"/>
            <a:ext cx="1562100" cy="1398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500" i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8500" i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4</a:t>
            </a:fld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8815447" y="2030517"/>
            <a:ext cx="2445241" cy="1696681"/>
            <a:chOff x="8643997" y="2030517"/>
            <a:chExt cx="2445241" cy="1696681"/>
          </a:xfrm>
          <a:noFill/>
        </p:grpSpPr>
        <p:sp>
          <p:nvSpPr>
            <p:cNvPr id="9" name="Rectangle 14"/>
            <p:cNvSpPr/>
            <p:nvPr/>
          </p:nvSpPr>
          <p:spPr bwMode="auto">
            <a:xfrm>
              <a:off x="8643997" y="2030517"/>
              <a:ext cx="2445241" cy="1696681"/>
            </a:xfrm>
            <a:prstGeom prst="rect">
              <a:avLst/>
            </a:prstGeom>
            <a:grpFill/>
            <a:ln w="25400">
              <a:noFill/>
              <a:miter lim="800000"/>
            </a:ln>
          </p:spPr>
          <p:txBody>
            <a:bodyPr lIns="0" tIns="0" rIns="0" bIns="0"/>
            <a:lstStyle/>
            <a:p>
              <a:endParaRPr lang="en-US" sz="1600" spc="3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AutoShape 71"/>
            <p:cNvSpPr/>
            <p:nvPr/>
          </p:nvSpPr>
          <p:spPr bwMode="auto">
            <a:xfrm>
              <a:off x="8796130" y="2206176"/>
              <a:ext cx="2277437" cy="111832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61817" tIns="61817" rIns="61817" bIns="61817"/>
            <a:lstStyle/>
            <a:p>
              <a:pPr lvl="0">
                <a:lnSpc>
                  <a:spcPct val="120000"/>
                </a:lnSpc>
                <a:spcAft>
                  <a:spcPct val="40000"/>
                </a:spcAft>
                <a:buClr>
                  <a:srgbClr val="292929"/>
                </a:buClr>
              </a:pPr>
              <a:r>
                <a:rPr lang="zh-CN" altLang="en-US" sz="1600" spc="300" dirty="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有远景再加</a:t>
              </a:r>
              <a:r>
                <a:rPr lang="zh-CN" altLang="en-US" sz="1600" spc="3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实干</a:t>
              </a:r>
              <a:r>
                <a:rPr lang="zh-CN" altLang="en-US" sz="1600" spc="300" dirty="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就成了世界的希望</a:t>
              </a:r>
              <a:endParaRPr lang="en-US" altLang="zh-CN" sz="1600" spc="300" noProof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8815446" y="4214483"/>
            <a:ext cx="2554646" cy="1697517"/>
            <a:chOff x="8643996" y="3966833"/>
            <a:chExt cx="2554646" cy="1697517"/>
          </a:xfrm>
          <a:noFill/>
        </p:grpSpPr>
        <p:sp>
          <p:nvSpPr>
            <p:cNvPr id="14" name="Rectangle 17"/>
            <p:cNvSpPr/>
            <p:nvPr/>
          </p:nvSpPr>
          <p:spPr bwMode="auto">
            <a:xfrm>
              <a:off x="8643996" y="3966833"/>
              <a:ext cx="2445241" cy="1697517"/>
            </a:xfrm>
            <a:prstGeom prst="rect">
              <a:avLst/>
            </a:prstGeom>
            <a:grpFill/>
            <a:ln w="25400">
              <a:noFill/>
              <a:miter lim="800000"/>
            </a:ln>
          </p:spPr>
          <p:txBody>
            <a:bodyPr lIns="0" tIns="0" rIns="0" bIns="0"/>
            <a:lstStyle/>
            <a:p>
              <a:endParaRPr lang="en-US" sz="1600" spc="3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AutoShape 72"/>
            <p:cNvSpPr/>
            <p:nvPr/>
          </p:nvSpPr>
          <p:spPr bwMode="auto">
            <a:xfrm>
              <a:off x="8921205" y="4350041"/>
              <a:ext cx="2277437" cy="92943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61817" tIns="61817" rIns="61817" bIns="61817"/>
            <a:lstStyle/>
            <a:p>
              <a:pPr lvl="0">
                <a:lnSpc>
                  <a:spcPct val="120000"/>
                </a:lnSpc>
                <a:spcAft>
                  <a:spcPct val="40000"/>
                </a:spcAft>
                <a:buClr>
                  <a:srgbClr val="292929"/>
                </a:buClr>
              </a:pPr>
              <a:r>
                <a:rPr lang="zh-CN" altLang="en-US" sz="1600" spc="300" dirty="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高效的</a:t>
              </a:r>
              <a:r>
                <a:rPr lang="zh-CN" altLang="en-US" sz="1600" spc="3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沟通</a:t>
              </a:r>
              <a:r>
                <a:rPr lang="zh-CN" altLang="en-US" sz="1600" spc="300" dirty="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、良好的</a:t>
              </a:r>
              <a:r>
                <a:rPr lang="zh-CN" altLang="en-US" sz="1600" spc="3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合作</a:t>
              </a:r>
              <a:endParaRPr lang="zh-CN" altLang="en-US" sz="1600" spc="300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047988" y="2062683"/>
            <a:ext cx="2463800" cy="1696681"/>
            <a:chOff x="3484805" y="2030517"/>
            <a:chExt cx="2463800" cy="1696681"/>
          </a:xfrm>
          <a:noFill/>
        </p:grpSpPr>
        <p:sp>
          <p:nvSpPr>
            <p:cNvPr id="19" name="Rectangle 8"/>
            <p:cNvSpPr/>
            <p:nvPr/>
          </p:nvSpPr>
          <p:spPr bwMode="auto">
            <a:xfrm>
              <a:off x="3484805" y="2030517"/>
              <a:ext cx="2445241" cy="1696681"/>
            </a:xfrm>
            <a:prstGeom prst="rect">
              <a:avLst/>
            </a:prstGeom>
            <a:grpFill/>
            <a:ln w="25400">
              <a:noFill/>
              <a:miter lim="800000"/>
            </a:ln>
          </p:spPr>
          <p:txBody>
            <a:bodyPr lIns="0" tIns="0" rIns="0" bIns="0"/>
            <a:lstStyle/>
            <a:p>
              <a:endParaRPr lang="en-US" sz="1600" spc="3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AutoShape 73"/>
            <p:cNvSpPr/>
            <p:nvPr/>
          </p:nvSpPr>
          <p:spPr bwMode="auto">
            <a:xfrm>
              <a:off x="3670860" y="2169582"/>
              <a:ext cx="2277745" cy="13462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61817" tIns="61817" rIns="61817" bIns="61817"/>
            <a:lstStyle/>
            <a:p>
              <a:pPr lvl="0">
                <a:lnSpc>
                  <a:spcPct val="120000"/>
                </a:lnSpc>
                <a:spcAft>
                  <a:spcPct val="40000"/>
                </a:spcAft>
                <a:buClr>
                  <a:srgbClr val="292929"/>
                </a:buClr>
              </a:pPr>
              <a:r>
                <a:rPr lang="zh-CN" altLang="en-US" sz="1600" spc="300" dirty="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工作如果没有远景就会枯燥乏味有远景而没有实干只是一种空想</a:t>
              </a:r>
              <a:r>
                <a:rPr lang="en-US" altLang="zh-CN" sz="1600" spc="3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1600" spc="3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目标</a:t>
              </a:r>
              <a:endParaRPr lang="zh-CN" altLang="en-US" sz="1600" spc="300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057413" y="4480556"/>
            <a:ext cx="2445241" cy="1697517"/>
            <a:chOff x="3484805" y="3966836"/>
            <a:chExt cx="2445241" cy="1697517"/>
          </a:xfrm>
          <a:noFill/>
        </p:grpSpPr>
        <p:sp>
          <p:nvSpPr>
            <p:cNvPr id="24" name="Rectangle 11"/>
            <p:cNvSpPr/>
            <p:nvPr/>
          </p:nvSpPr>
          <p:spPr bwMode="auto">
            <a:xfrm>
              <a:off x="3484805" y="3966836"/>
              <a:ext cx="2445241" cy="1697517"/>
            </a:xfrm>
            <a:prstGeom prst="rect">
              <a:avLst/>
            </a:prstGeom>
            <a:grpFill/>
            <a:ln w="25400">
              <a:noFill/>
              <a:miter lim="800000"/>
            </a:ln>
          </p:spPr>
          <p:txBody>
            <a:bodyPr lIns="0" tIns="0" rIns="0" bIns="0"/>
            <a:lstStyle/>
            <a:p>
              <a:endParaRPr lang="en-US" sz="1600" spc="3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AutoShape 74"/>
            <p:cNvSpPr/>
            <p:nvPr/>
          </p:nvSpPr>
          <p:spPr bwMode="auto">
            <a:xfrm>
              <a:off x="3626498" y="4352824"/>
              <a:ext cx="2279583" cy="112047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61817" tIns="61817" rIns="61817" bIns="61817"/>
            <a:lstStyle/>
            <a:p>
              <a:pPr lvl="0">
                <a:lnSpc>
                  <a:spcPct val="120000"/>
                </a:lnSpc>
                <a:spcAft>
                  <a:spcPct val="40000"/>
                </a:spcAft>
                <a:buClr>
                  <a:srgbClr val="292929"/>
                </a:buClr>
              </a:pPr>
              <a:r>
                <a:rPr lang="zh-CN" altLang="en-US" sz="1600" spc="300" dirty="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团队成员对愿景的</a:t>
              </a:r>
              <a:r>
                <a:rPr lang="zh-CN" altLang="en-US" sz="1600" spc="3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认同</a:t>
              </a:r>
              <a:r>
                <a:rPr lang="zh-CN" altLang="en-US" sz="1600" spc="300" dirty="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度</a:t>
              </a:r>
              <a:endParaRPr lang="en-US" altLang="zh-CN" sz="1600" spc="300" noProof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0" y="89495"/>
            <a:ext cx="12211078" cy="1062153"/>
            <a:chOff x="0" y="89495"/>
            <a:chExt cx="12211078" cy="1062153"/>
          </a:xfrm>
        </p:grpSpPr>
        <p:grpSp>
          <p:nvGrpSpPr>
            <p:cNvPr id="3" name="组合 2"/>
            <p:cNvGrpSpPr/>
            <p:nvPr/>
          </p:nvGrpSpPr>
          <p:grpSpPr>
            <a:xfrm>
              <a:off x="1485311" y="89495"/>
              <a:ext cx="9759707" cy="553998"/>
              <a:chOff x="-4518826" y="-129176"/>
              <a:chExt cx="9821787" cy="549691"/>
            </a:xfrm>
          </p:grpSpPr>
          <p:sp>
            <p:nvSpPr>
              <p:cNvPr id="4" name="Text Box 7"/>
              <p:cNvSpPr txBox="1">
                <a:spLocks noChangeArrowheads="1"/>
              </p:cNvSpPr>
              <p:nvPr/>
            </p:nvSpPr>
            <p:spPr bwMode="auto">
              <a:xfrm>
                <a:off x="-615348" y="165159"/>
                <a:ext cx="5918309" cy="21412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46078" tIns="23040" rIns="46078" bIns="23040">
                <a:spAutoFit/>
              </a:bodyPr>
              <a:lstStyle/>
              <a:p>
                <a:pPr algn="just" defTabSz="1096645"/>
                <a:r>
                  <a:rPr lang="en-US" sz="1100" b="1" spc="300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en Sans" pitchFamily="34" charset="0"/>
                  </a:rPr>
                  <a:t>BASIC CHARACTERISTICS OF HIGH EFFICIENCY TEAM</a:t>
                </a:r>
                <a:endParaRPr lang="en-CA" sz="1100" b="1" spc="300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endParaRPr>
              </a:p>
            </p:txBody>
          </p:sp>
          <p:sp>
            <p:nvSpPr>
              <p:cNvPr id="5" name="矩形 4"/>
              <p:cNvSpPr/>
              <p:nvPr/>
            </p:nvSpPr>
            <p:spPr>
              <a:xfrm>
                <a:off x="-4518826" y="-129176"/>
                <a:ext cx="4048251" cy="5496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1096645"/>
                <a:r>
                  <a:rPr lang="zh-CN" altLang="en-US" sz="3000" b="1" spc="300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en Sans" pitchFamily="34" charset="0"/>
                  </a:rPr>
                  <a:t>高效团队的基本特征</a:t>
                </a:r>
                <a:endParaRPr lang="en-CA" altLang="zh-CN" sz="3000" b="1" spc="300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endParaRPr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0" y="368058"/>
              <a:ext cx="12211078" cy="783590"/>
              <a:chOff x="0" y="368058"/>
              <a:chExt cx="12211078" cy="783590"/>
            </a:xfrm>
          </p:grpSpPr>
          <p:sp>
            <p:nvSpPr>
              <p:cNvPr id="31" name="矩形 30"/>
              <p:cNvSpPr/>
              <p:nvPr/>
            </p:nvSpPr>
            <p:spPr>
              <a:xfrm>
                <a:off x="1519078" y="679927"/>
                <a:ext cx="10692000" cy="144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0" y="677832"/>
                <a:ext cx="828000" cy="144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940207" y="368058"/>
                <a:ext cx="552780" cy="783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4500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</a:p>
            </p:txBody>
          </p:sp>
        </p:grpSp>
      </p:grpSp>
      <p:grpSp>
        <p:nvGrpSpPr>
          <p:cNvPr id="36" name="ïşlíḑé"/>
          <p:cNvGrpSpPr/>
          <p:nvPr/>
        </p:nvGrpSpPr>
        <p:grpSpPr>
          <a:xfrm>
            <a:off x="3938259" y="1643814"/>
            <a:ext cx="4580953" cy="4571861"/>
            <a:chOff x="3805524" y="1359000"/>
            <a:chExt cx="4580953" cy="4571861"/>
          </a:xfr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9" name="î$lïďê"/>
            <p:cNvSpPr/>
            <p:nvPr/>
          </p:nvSpPr>
          <p:spPr bwMode="auto">
            <a:xfrm>
              <a:off x="3805524" y="1359000"/>
              <a:ext cx="2267606" cy="2267606"/>
            </a:xfrm>
            <a:custGeom>
              <a:avLst/>
              <a:gdLst>
                <a:gd name="connsiteX0" fmla="*/ 1133803 w 2267606"/>
                <a:gd name="connsiteY0" fmla="*/ 0 h 2267606"/>
                <a:gd name="connsiteX1" fmla="*/ 2267606 w 2267606"/>
                <a:gd name="connsiteY1" fmla="*/ 1133803 h 2267606"/>
                <a:gd name="connsiteX2" fmla="*/ 2267606 w 2267606"/>
                <a:gd name="connsiteY2" fmla="*/ 2267606 h 2267606"/>
                <a:gd name="connsiteX3" fmla="*/ 1133803 w 2267606"/>
                <a:gd name="connsiteY3" fmla="*/ 2267606 h 2267606"/>
                <a:gd name="connsiteX4" fmla="*/ 0 w 2267606"/>
                <a:gd name="connsiteY4" fmla="*/ 1133803 h 2267606"/>
                <a:gd name="connsiteX5" fmla="*/ 1133803 w 2267606"/>
                <a:gd name="connsiteY5" fmla="*/ 0 h 226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67606" h="2267606">
                  <a:moveTo>
                    <a:pt x="1133803" y="0"/>
                  </a:moveTo>
                  <a:cubicBezTo>
                    <a:pt x="1759985" y="0"/>
                    <a:pt x="2267606" y="507621"/>
                    <a:pt x="2267606" y="1133803"/>
                  </a:cubicBezTo>
                  <a:lnTo>
                    <a:pt x="2267606" y="2267606"/>
                  </a:lnTo>
                  <a:lnTo>
                    <a:pt x="1133803" y="2267606"/>
                  </a:lnTo>
                  <a:cubicBezTo>
                    <a:pt x="507621" y="2267606"/>
                    <a:pt x="0" y="1759985"/>
                    <a:pt x="0" y="1133803"/>
                  </a:cubicBezTo>
                  <a:cubicBezTo>
                    <a:pt x="0" y="507621"/>
                    <a:pt x="507621" y="0"/>
                    <a:pt x="1133803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9525">
              <a:solidFill>
                <a:schemeClr val="accent1">
                  <a:lumMod val="75000"/>
                </a:schemeClr>
              </a:soli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" name="î$ļïḍé"/>
            <p:cNvSpPr/>
            <p:nvPr/>
          </p:nvSpPr>
          <p:spPr bwMode="auto">
            <a:xfrm>
              <a:off x="6118871" y="1359000"/>
              <a:ext cx="2267606" cy="2267606"/>
            </a:xfrm>
            <a:custGeom>
              <a:avLst/>
              <a:gdLst>
                <a:gd name="connsiteX0" fmla="*/ 1133803 w 2267606"/>
                <a:gd name="connsiteY0" fmla="*/ 0 h 2267606"/>
                <a:gd name="connsiteX1" fmla="*/ 2267606 w 2267606"/>
                <a:gd name="connsiteY1" fmla="*/ 1133803 h 2267606"/>
                <a:gd name="connsiteX2" fmla="*/ 1133803 w 2267606"/>
                <a:gd name="connsiteY2" fmla="*/ 2267606 h 2267606"/>
                <a:gd name="connsiteX3" fmla="*/ 0 w 2267606"/>
                <a:gd name="connsiteY3" fmla="*/ 2267606 h 2267606"/>
                <a:gd name="connsiteX4" fmla="*/ 0 w 2267606"/>
                <a:gd name="connsiteY4" fmla="*/ 1133803 h 2267606"/>
                <a:gd name="connsiteX5" fmla="*/ 1133803 w 2267606"/>
                <a:gd name="connsiteY5" fmla="*/ 0 h 226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67606" h="2267606">
                  <a:moveTo>
                    <a:pt x="1133803" y="0"/>
                  </a:moveTo>
                  <a:cubicBezTo>
                    <a:pt x="1759985" y="0"/>
                    <a:pt x="2267606" y="507621"/>
                    <a:pt x="2267606" y="1133803"/>
                  </a:cubicBezTo>
                  <a:cubicBezTo>
                    <a:pt x="2267606" y="1759985"/>
                    <a:pt x="1759985" y="2267606"/>
                    <a:pt x="1133803" y="2267606"/>
                  </a:cubicBezTo>
                  <a:lnTo>
                    <a:pt x="0" y="2267606"/>
                  </a:lnTo>
                  <a:lnTo>
                    <a:pt x="0" y="1133803"/>
                  </a:lnTo>
                  <a:cubicBezTo>
                    <a:pt x="0" y="507621"/>
                    <a:pt x="507621" y="0"/>
                    <a:pt x="1133803" y="0"/>
                  </a:cubicBezTo>
                  <a:close/>
                </a:path>
              </a:pathLst>
            </a:custGeom>
            <a:blipFill dpi="0" rotWithShape="1">
              <a:blip r:embed="rId4"/>
              <a:srcRect/>
              <a:stretch>
                <a:fillRect/>
              </a:stretch>
            </a:blipFill>
            <a:ln w="9525">
              <a:solidFill>
                <a:schemeClr val="accent1">
                  <a:lumMod val="75000"/>
                </a:schemeClr>
              </a:soli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" name="ïṣlïḑè"/>
            <p:cNvSpPr/>
            <p:nvPr/>
          </p:nvSpPr>
          <p:spPr bwMode="auto">
            <a:xfrm>
              <a:off x="3805524" y="3663255"/>
              <a:ext cx="2267606" cy="2267606"/>
            </a:xfrm>
            <a:custGeom>
              <a:avLst/>
              <a:gdLst>
                <a:gd name="connsiteX0" fmla="*/ 1133803 w 2267606"/>
                <a:gd name="connsiteY0" fmla="*/ 0 h 2267606"/>
                <a:gd name="connsiteX1" fmla="*/ 2267606 w 2267606"/>
                <a:gd name="connsiteY1" fmla="*/ 0 h 2267606"/>
                <a:gd name="connsiteX2" fmla="*/ 2267606 w 2267606"/>
                <a:gd name="connsiteY2" fmla="*/ 1133803 h 2267606"/>
                <a:gd name="connsiteX3" fmla="*/ 1133803 w 2267606"/>
                <a:gd name="connsiteY3" fmla="*/ 2267606 h 2267606"/>
                <a:gd name="connsiteX4" fmla="*/ 0 w 2267606"/>
                <a:gd name="connsiteY4" fmla="*/ 1133803 h 2267606"/>
                <a:gd name="connsiteX5" fmla="*/ 1133803 w 2267606"/>
                <a:gd name="connsiteY5" fmla="*/ 0 h 226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67606" h="2267606">
                  <a:moveTo>
                    <a:pt x="1133803" y="0"/>
                  </a:moveTo>
                  <a:lnTo>
                    <a:pt x="2267606" y="0"/>
                  </a:lnTo>
                  <a:lnTo>
                    <a:pt x="2267606" y="1133803"/>
                  </a:lnTo>
                  <a:cubicBezTo>
                    <a:pt x="2267606" y="1759985"/>
                    <a:pt x="1759985" y="2267606"/>
                    <a:pt x="1133803" y="2267606"/>
                  </a:cubicBezTo>
                  <a:cubicBezTo>
                    <a:pt x="507621" y="2267606"/>
                    <a:pt x="0" y="1759985"/>
                    <a:pt x="0" y="1133803"/>
                  </a:cubicBezTo>
                  <a:cubicBezTo>
                    <a:pt x="0" y="507621"/>
                    <a:pt x="507621" y="0"/>
                    <a:pt x="1133803" y="0"/>
                  </a:cubicBezTo>
                  <a:close/>
                </a:path>
              </a:pathLst>
            </a:custGeom>
            <a:blipFill dpi="0" rotWithShape="1">
              <a:blip r:embed="rId5"/>
              <a:srcRect/>
              <a:stretch>
                <a:fillRect/>
              </a:stretch>
            </a:blipFill>
            <a:ln w="9525">
              <a:solidFill>
                <a:schemeClr val="accent1">
                  <a:lumMod val="75000"/>
                </a:schemeClr>
              </a:soli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" name="ï$líḍè"/>
            <p:cNvSpPr/>
            <p:nvPr/>
          </p:nvSpPr>
          <p:spPr bwMode="auto">
            <a:xfrm>
              <a:off x="6118871" y="3663255"/>
              <a:ext cx="2267606" cy="2267606"/>
            </a:xfrm>
            <a:custGeom>
              <a:avLst/>
              <a:gdLst>
                <a:gd name="connsiteX0" fmla="*/ 0 w 2267606"/>
                <a:gd name="connsiteY0" fmla="*/ 0 h 2267606"/>
                <a:gd name="connsiteX1" fmla="*/ 1133803 w 2267606"/>
                <a:gd name="connsiteY1" fmla="*/ 0 h 2267606"/>
                <a:gd name="connsiteX2" fmla="*/ 2267606 w 2267606"/>
                <a:gd name="connsiteY2" fmla="*/ 1133803 h 2267606"/>
                <a:gd name="connsiteX3" fmla="*/ 1133803 w 2267606"/>
                <a:gd name="connsiteY3" fmla="*/ 2267606 h 2267606"/>
                <a:gd name="connsiteX4" fmla="*/ 0 w 2267606"/>
                <a:gd name="connsiteY4" fmla="*/ 1133803 h 226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7606" h="2267606">
                  <a:moveTo>
                    <a:pt x="0" y="0"/>
                  </a:moveTo>
                  <a:lnTo>
                    <a:pt x="1133803" y="0"/>
                  </a:lnTo>
                  <a:cubicBezTo>
                    <a:pt x="1759985" y="0"/>
                    <a:pt x="2267606" y="507621"/>
                    <a:pt x="2267606" y="1133803"/>
                  </a:cubicBezTo>
                  <a:cubicBezTo>
                    <a:pt x="2267606" y="1759985"/>
                    <a:pt x="1759985" y="2267606"/>
                    <a:pt x="1133803" y="2267606"/>
                  </a:cubicBezTo>
                  <a:cubicBezTo>
                    <a:pt x="507621" y="2267606"/>
                    <a:pt x="0" y="1759985"/>
                    <a:pt x="0" y="1133803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 w="9525">
              <a:solidFill>
                <a:schemeClr val="accent1">
                  <a:lumMod val="75000"/>
                </a:schemeClr>
              </a:soli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5</a:t>
            </a:fld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5809786" y="1755469"/>
            <a:ext cx="4813935" cy="1056166"/>
            <a:chOff x="5809786" y="1755469"/>
            <a:chExt cx="4813935" cy="1056166"/>
          </a:xfrm>
        </p:grpSpPr>
        <p:sp>
          <p:nvSpPr>
            <p:cNvPr id="30" name="矩形: 圆角 29"/>
            <p:cNvSpPr/>
            <p:nvPr/>
          </p:nvSpPr>
          <p:spPr>
            <a:xfrm>
              <a:off x="6094752" y="1755469"/>
              <a:ext cx="4273364" cy="1056166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67000"/>
                  </a:schemeClr>
                </a:gs>
                <a:gs pos="72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" name="矩形 2"/>
            <p:cNvSpPr/>
            <p:nvPr/>
          </p:nvSpPr>
          <p:spPr>
            <a:xfrm>
              <a:off x="5809786" y="1795972"/>
              <a:ext cx="4813935" cy="10147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000" b="1" spc="300" dirty="0">
                  <a:solidFill>
                    <a:schemeClr val="bg1"/>
                  </a:solidFill>
                  <a:latin typeface="造字工房悦黑演示版常规体" pitchFamily="50" charset="-122"/>
                  <a:ea typeface="造字工房悦黑演示版常规体" pitchFamily="50" charset="-122"/>
                </a:rPr>
                <a:t>高效的领导者</a:t>
              </a:r>
              <a:endParaRPr lang="en-US" altLang="zh-CN" sz="3000" b="1" spc="300" dirty="0">
                <a:solidFill>
                  <a:schemeClr val="bg1"/>
                </a:solidFill>
                <a:latin typeface="造字工房悦黑演示版常规体" pitchFamily="50" charset="-122"/>
                <a:ea typeface="造字工房悦黑演示版常规体" pitchFamily="50" charset="-122"/>
              </a:endParaRPr>
            </a:p>
            <a:p>
              <a:pPr algn="ctr"/>
              <a:r>
                <a:rPr lang="zh-CN" altLang="en-US" sz="3000" b="1" spc="300" dirty="0">
                  <a:solidFill>
                    <a:schemeClr val="bg1"/>
                  </a:solidFill>
                  <a:latin typeface="造字工房悦黑演示版常规体" pitchFamily="50" charset="-122"/>
                  <a:ea typeface="造字工房悦黑演示版常规体" pitchFamily="50" charset="-122"/>
                </a:rPr>
                <a:t>（智、信、仁、勇、严）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795677" y="3534473"/>
            <a:ext cx="5449341" cy="2243772"/>
            <a:chOff x="5795677" y="3534473"/>
            <a:chExt cx="5449341" cy="2243772"/>
          </a:xfrm>
        </p:grpSpPr>
        <p:sp>
          <p:nvSpPr>
            <p:cNvPr id="5" name="AutoShape 16"/>
            <p:cNvSpPr/>
            <p:nvPr/>
          </p:nvSpPr>
          <p:spPr bwMode="auto">
            <a:xfrm>
              <a:off x="6169254" y="3534473"/>
              <a:ext cx="5075764" cy="5070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lIns="0" tIns="0" rIns="0" bIns="0"/>
            <a:lstStyle/>
            <a:p>
              <a:pPr>
                <a:spcBef>
                  <a:spcPts val="815"/>
                </a:spcBef>
                <a:defRPr/>
              </a:pPr>
              <a:r>
                <a:rPr lang="zh-CN" altLang="en-US" sz="2000" b="1" dirty="0">
                  <a:solidFill>
                    <a:srgbClr val="2C2C2C"/>
                  </a:solidFill>
                  <a:latin typeface="造字工房悦黑演示版常规体" pitchFamily="50" charset="-122"/>
                  <a:ea typeface="造字工房悦黑演示版常规体" pitchFamily="50" charset="-122"/>
                  <a:cs typeface="Lato Bold" charset="0"/>
                  <a:sym typeface="Lato Bold" charset="0"/>
                </a:rPr>
                <a:t>以身作则、身先士卒、凡事以集体利益为重</a:t>
              </a:r>
              <a:endParaRPr lang="es-ES" sz="2000" dirty="0">
                <a:latin typeface="造字工房悦黑演示版常规体" pitchFamily="50" charset="-122"/>
                <a:ea typeface="造字工房悦黑演示版常规体" pitchFamily="50" charset="-122"/>
                <a:cs typeface="Calibri" panose="020F0502020204030204" charset="0"/>
              </a:endParaRPr>
            </a:p>
          </p:txBody>
        </p:sp>
        <p:sp>
          <p:nvSpPr>
            <p:cNvPr id="6" name="AutoShape 17"/>
            <p:cNvSpPr/>
            <p:nvPr/>
          </p:nvSpPr>
          <p:spPr bwMode="auto">
            <a:xfrm>
              <a:off x="6169254" y="3964314"/>
              <a:ext cx="4675713" cy="5070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lIns="0" tIns="0" rIns="0" bIns="0"/>
            <a:lstStyle/>
            <a:p>
              <a:pPr>
                <a:spcBef>
                  <a:spcPts val="815"/>
                </a:spcBef>
                <a:defRPr/>
              </a:pPr>
              <a:r>
                <a:rPr lang="zh-CN" altLang="en-US" sz="2000" b="1" dirty="0">
                  <a:solidFill>
                    <a:srgbClr val="2C2C2C"/>
                  </a:solidFill>
                  <a:latin typeface="造字工房悦黑演示版常规体" pitchFamily="50" charset="-122"/>
                  <a:ea typeface="造字工房悦黑演示版常规体" pitchFamily="50" charset="-122"/>
                  <a:cs typeface="Lato Bold" charset="0"/>
                  <a:sym typeface="Lato Bold" charset="0"/>
                </a:rPr>
                <a:t>具有较强的协调与激励他人的能力</a:t>
              </a:r>
              <a:endParaRPr lang="es-ES" sz="2000" dirty="0">
                <a:latin typeface="造字工房悦黑演示版常规体" pitchFamily="50" charset="-122"/>
                <a:ea typeface="造字工房悦黑演示版常规体" pitchFamily="50" charset="-122"/>
                <a:cs typeface="Calibri" panose="020F0502020204030204" charset="0"/>
              </a:endParaRPr>
            </a:p>
          </p:txBody>
        </p:sp>
        <p:sp>
          <p:nvSpPr>
            <p:cNvPr id="7" name="AutoShape 18"/>
            <p:cNvSpPr/>
            <p:nvPr/>
          </p:nvSpPr>
          <p:spPr bwMode="auto">
            <a:xfrm>
              <a:off x="6195174" y="4398473"/>
              <a:ext cx="4675713" cy="5070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lIns="0" tIns="0" rIns="0" bIns="0"/>
            <a:lstStyle/>
            <a:p>
              <a:pPr>
                <a:spcBef>
                  <a:spcPts val="815"/>
                </a:spcBef>
                <a:defRPr/>
              </a:pPr>
              <a:r>
                <a:rPr lang="zh-CN" altLang="en-US" sz="2000" b="1" dirty="0">
                  <a:solidFill>
                    <a:srgbClr val="2C2C2C"/>
                  </a:solidFill>
                  <a:latin typeface="造字工房悦黑演示版常规体" pitchFamily="50" charset="-122"/>
                  <a:ea typeface="造字工房悦黑演示版常规体" pitchFamily="50" charset="-122"/>
                  <a:cs typeface="Lato Bold" charset="0"/>
                  <a:sym typeface="Lato Bold" charset="0"/>
                </a:rPr>
                <a:t>懂得有效授权并合理分工</a:t>
              </a:r>
              <a:endParaRPr lang="es-ES" sz="2000" dirty="0">
                <a:latin typeface="造字工房悦黑演示版常规体" pitchFamily="50" charset="-122"/>
                <a:ea typeface="造字工房悦黑演示版常规体" pitchFamily="50" charset="-122"/>
                <a:cs typeface="Calibri" panose="020F0502020204030204" charset="0"/>
              </a:endParaRPr>
            </a:p>
          </p:txBody>
        </p:sp>
        <p:sp>
          <p:nvSpPr>
            <p:cNvPr id="8" name="AutoShape 22"/>
            <p:cNvSpPr/>
            <p:nvPr/>
          </p:nvSpPr>
          <p:spPr bwMode="auto">
            <a:xfrm>
              <a:off x="6195174" y="4834793"/>
              <a:ext cx="4675713" cy="5070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lIns="0" tIns="0" rIns="0" bIns="0"/>
            <a:lstStyle/>
            <a:p>
              <a:pPr>
                <a:spcBef>
                  <a:spcPts val="815"/>
                </a:spcBef>
                <a:defRPr/>
              </a:pPr>
              <a:r>
                <a:rPr lang="zh-CN" altLang="en-US" sz="2000" b="1" dirty="0">
                  <a:solidFill>
                    <a:srgbClr val="2C2C2C"/>
                  </a:solidFill>
                  <a:latin typeface="造字工房悦黑演示版常规体" pitchFamily="50" charset="-122"/>
                  <a:ea typeface="造字工房悦黑演示版常规体" pitchFamily="50" charset="-122"/>
                  <a:cs typeface="Lato Bold" charset="0"/>
                  <a:sym typeface="Lato Bold" charset="0"/>
                </a:rPr>
                <a:t>高素质的成员，积极的工作态度</a:t>
              </a:r>
              <a:endParaRPr lang="es-ES" sz="2000" dirty="0">
                <a:latin typeface="造字工房悦黑演示版常规体" pitchFamily="50" charset="-122"/>
                <a:ea typeface="造字工房悦黑演示版常规体" pitchFamily="50" charset="-122"/>
                <a:cs typeface="Calibri" panose="020F0502020204030204" charset="0"/>
              </a:endParaRPr>
            </a:p>
          </p:txBody>
        </p:sp>
        <p:sp>
          <p:nvSpPr>
            <p:cNvPr id="9" name="AutoShape 22"/>
            <p:cNvSpPr/>
            <p:nvPr/>
          </p:nvSpPr>
          <p:spPr bwMode="auto">
            <a:xfrm>
              <a:off x="6195076" y="5271188"/>
              <a:ext cx="4675713" cy="5070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lIns="0" tIns="0" rIns="0" bIns="0"/>
            <a:lstStyle/>
            <a:p>
              <a:pPr>
                <a:spcBef>
                  <a:spcPts val="815"/>
                </a:spcBef>
                <a:defRPr/>
              </a:pPr>
              <a:r>
                <a:rPr lang="zh-CN" altLang="en-US" sz="2000" b="1" dirty="0">
                  <a:solidFill>
                    <a:srgbClr val="2C2C2C"/>
                  </a:solidFill>
                  <a:latin typeface="造字工房悦黑演示版常规体" pitchFamily="50" charset="-122"/>
                  <a:ea typeface="造字工房悦黑演示版常规体" pitchFamily="50" charset="-122"/>
                  <a:cs typeface="Lato Bold" charset="0"/>
                  <a:sym typeface="Lato Bold" charset="0"/>
                </a:rPr>
                <a:t>具有不同的专业知识、技能和经验</a:t>
              </a:r>
              <a:endParaRPr lang="es-ES" sz="2000" dirty="0">
                <a:latin typeface="造字工房悦黑演示版常规体" pitchFamily="50" charset="-122"/>
                <a:ea typeface="造字工房悦黑演示版常规体" pitchFamily="50" charset="-122"/>
                <a:cs typeface="Calibri" panose="020F0502020204030204" charset="0"/>
              </a:endParaRPr>
            </a:p>
          </p:txBody>
        </p:sp>
        <p:sp>
          <p:nvSpPr>
            <p:cNvPr id="10" name="平行四边形 9"/>
            <p:cNvSpPr/>
            <p:nvPr/>
          </p:nvSpPr>
          <p:spPr>
            <a:xfrm>
              <a:off x="5795677" y="3534473"/>
              <a:ext cx="151372" cy="230716"/>
            </a:xfrm>
            <a:prstGeom prst="parallelogram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平行四边形 10"/>
            <p:cNvSpPr/>
            <p:nvPr/>
          </p:nvSpPr>
          <p:spPr>
            <a:xfrm>
              <a:off x="5795677" y="3969851"/>
              <a:ext cx="151372" cy="230716"/>
            </a:xfrm>
            <a:prstGeom prst="parallelogram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平行四边形 11"/>
            <p:cNvSpPr/>
            <p:nvPr/>
          </p:nvSpPr>
          <p:spPr>
            <a:xfrm>
              <a:off x="5795677" y="4405229"/>
              <a:ext cx="151372" cy="230716"/>
            </a:xfrm>
            <a:prstGeom prst="parallelogram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平行四边形 12"/>
            <p:cNvSpPr/>
            <p:nvPr/>
          </p:nvSpPr>
          <p:spPr>
            <a:xfrm>
              <a:off x="5795677" y="4840607"/>
              <a:ext cx="151372" cy="230716"/>
            </a:xfrm>
            <a:prstGeom prst="parallelogram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平行四边形 13"/>
            <p:cNvSpPr/>
            <p:nvPr/>
          </p:nvSpPr>
          <p:spPr>
            <a:xfrm>
              <a:off x="5795677" y="5275985"/>
              <a:ext cx="151372" cy="230716"/>
            </a:xfrm>
            <a:prstGeom prst="parallelogram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0" y="89495"/>
            <a:ext cx="12211078" cy="1062153"/>
            <a:chOff x="0" y="89495"/>
            <a:chExt cx="12211078" cy="1062153"/>
          </a:xfrm>
        </p:grpSpPr>
        <p:grpSp>
          <p:nvGrpSpPr>
            <p:cNvPr id="22" name="组合 21"/>
            <p:cNvGrpSpPr/>
            <p:nvPr/>
          </p:nvGrpSpPr>
          <p:grpSpPr>
            <a:xfrm>
              <a:off x="1485311" y="89495"/>
              <a:ext cx="9759707" cy="553998"/>
              <a:chOff x="-4518826" y="-129176"/>
              <a:chExt cx="9821787" cy="549691"/>
            </a:xfrm>
          </p:grpSpPr>
          <p:sp>
            <p:nvSpPr>
              <p:cNvPr id="23" name="Text Box 7"/>
              <p:cNvSpPr txBox="1">
                <a:spLocks noChangeArrowheads="1"/>
              </p:cNvSpPr>
              <p:nvPr/>
            </p:nvSpPr>
            <p:spPr bwMode="auto">
              <a:xfrm>
                <a:off x="-615348" y="165159"/>
                <a:ext cx="5918309" cy="21412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46078" tIns="23040" rIns="46078" bIns="23040">
                <a:spAutoFit/>
              </a:bodyPr>
              <a:lstStyle/>
              <a:p>
                <a:pPr algn="just" defTabSz="1096645"/>
                <a:r>
                  <a:rPr lang="en-US" sz="1100" b="1" spc="300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en Sans" pitchFamily="34" charset="0"/>
                  </a:rPr>
                  <a:t>BASIC CHARACTERISTICS OF HIGH EFFICIENCY TEAM</a:t>
                </a:r>
                <a:endParaRPr lang="en-CA" sz="1100" b="1" spc="300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endParaRPr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-4518826" y="-129176"/>
                <a:ext cx="4048251" cy="5496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1096645"/>
                <a:r>
                  <a:rPr lang="zh-CN" altLang="en-US" sz="3000" b="1" spc="300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en Sans" pitchFamily="34" charset="0"/>
                  </a:rPr>
                  <a:t>高效团队的基本特征</a:t>
                </a:r>
                <a:endParaRPr lang="en-CA" altLang="zh-CN" sz="3000" b="1" spc="300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0" y="368058"/>
              <a:ext cx="12211078" cy="783590"/>
              <a:chOff x="0" y="368058"/>
              <a:chExt cx="12211078" cy="783590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1519078" y="679927"/>
                <a:ext cx="10692000" cy="144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0" y="677832"/>
                <a:ext cx="828000" cy="144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940207" y="368058"/>
                <a:ext cx="552780" cy="783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4500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</a:p>
            </p:txBody>
          </p:sp>
        </p:grp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113" y="1960521"/>
            <a:ext cx="3542089" cy="400758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993923" y="2680955"/>
            <a:ext cx="5314532" cy="3210243"/>
          </a:xfrm>
          <a:prstGeom prst="rect">
            <a:avLst/>
          </a:prstGeom>
          <a:solidFill>
            <a:schemeClr val="accent1">
              <a:lumMod val="7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3" r="9730" b="45833"/>
          <a:stretch>
            <a:fillRect/>
          </a:stretch>
        </p:blipFill>
        <p:spPr>
          <a:xfrm>
            <a:off x="4006489" y="2920428"/>
            <a:ext cx="4875111" cy="2970771"/>
          </a:xfrm>
          <a:prstGeom prst="rect">
            <a:avLst/>
          </a:prstGeom>
          <a:effectLst/>
        </p:spPr>
      </p:pic>
      <p:grpSp>
        <p:nvGrpSpPr>
          <p:cNvPr id="2" name="组合 1"/>
          <p:cNvGrpSpPr/>
          <p:nvPr/>
        </p:nvGrpSpPr>
        <p:grpSpPr>
          <a:xfrm>
            <a:off x="4006489" y="1994389"/>
            <a:ext cx="4676776" cy="1364337"/>
            <a:chOff x="3286279" y="2861648"/>
            <a:chExt cx="4676776" cy="1364337"/>
          </a:xfrm>
        </p:grpSpPr>
        <p:sp>
          <p:nvSpPr>
            <p:cNvPr id="5" name="箭头: 五边形 4"/>
            <p:cNvSpPr/>
            <p:nvPr/>
          </p:nvSpPr>
          <p:spPr>
            <a:xfrm>
              <a:off x="3286279" y="2861648"/>
              <a:ext cx="4676776" cy="1364337"/>
            </a:xfrm>
            <a:prstGeom prst="homePlate">
              <a:avLst/>
            </a:prstGeom>
            <a:solidFill>
              <a:schemeClr val="bg1"/>
            </a:solidFill>
            <a:ln w="34925">
              <a:solidFill>
                <a:schemeClr val="accent1">
                  <a:lumMod val="75000"/>
                </a:schemeClr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0" name="TextBox 6"/>
            <p:cNvSpPr txBox="1">
              <a:spLocks noChangeArrowheads="1"/>
            </p:cNvSpPr>
            <p:nvPr/>
          </p:nvSpPr>
          <p:spPr bwMode="auto">
            <a:xfrm>
              <a:off x="3924877" y="2966985"/>
              <a:ext cx="3333790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/>
              <a:lvl2pPr/>
              <a:lvl3pPr/>
              <a:lvl4pPr/>
              <a:lvl5pPr/>
              <a:lvl6pPr/>
              <a:lvl7pPr/>
              <a:lvl8pPr/>
              <a:lvl9pPr/>
            </a:lstStyle>
            <a:p>
              <a:pPr algn="ctr"/>
              <a:r>
                <a:rPr lang="zh-CN" altLang="en-US" sz="3500" b="1" spc="60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如何打造一支高效的团队</a:t>
              </a: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5119347" y="602659"/>
            <a:ext cx="1562100" cy="1398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500" i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en-US" sz="8500" i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checker/>
      </p:transition>
    </mc:Choice>
    <mc:Fallback xmlns="">
      <p:transition spd="slow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7</a:t>
            </a:fld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4683060" y="1147624"/>
            <a:ext cx="3884993" cy="630942"/>
            <a:chOff x="4683060" y="1147624"/>
            <a:chExt cx="3884993" cy="630942"/>
          </a:xfrm>
        </p:grpSpPr>
        <p:sp>
          <p:nvSpPr>
            <p:cNvPr id="38" name="矩形: 圆角 37"/>
            <p:cNvSpPr/>
            <p:nvPr/>
          </p:nvSpPr>
          <p:spPr>
            <a:xfrm>
              <a:off x="4683060" y="1147624"/>
              <a:ext cx="3364741" cy="63094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67000"/>
                  </a:schemeClr>
                </a:gs>
                <a:gs pos="72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4928207" y="1176045"/>
              <a:ext cx="3639846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3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团队文化的塑造</a:t>
              </a:r>
            </a:p>
          </p:txBody>
        </p:sp>
      </p:grpSp>
      <p:sp>
        <p:nvSpPr>
          <p:cNvPr id="19" name="矩形 18"/>
          <p:cNvSpPr/>
          <p:nvPr/>
        </p:nvSpPr>
        <p:spPr>
          <a:xfrm>
            <a:off x="-475994" y="2382961"/>
            <a:ext cx="4449857" cy="1226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2015" b="1" noProof="1">
                <a:solidFill>
                  <a:srgbClr val="FF0000"/>
                </a:solidFill>
                <a:latin typeface="+mj-ea"/>
                <a:ea typeface="+mj-ea"/>
              </a:rPr>
              <a:t>从我做起</a:t>
            </a:r>
            <a:endParaRPr lang="zh-CN" altLang="en-US" sz="2015" b="1" noProof="1">
              <a:latin typeface="+mj-ea"/>
              <a:ea typeface="+mj-ea"/>
            </a:endParaRPr>
          </a:p>
          <a:p>
            <a:pPr algn="r">
              <a:lnSpc>
                <a:spcPct val="130000"/>
              </a:lnSpc>
            </a:pPr>
            <a:r>
              <a:rPr lang="zh-CN" altLang="en-US" sz="2015" b="1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　</a:t>
            </a:r>
            <a:r>
              <a:rPr lang="zh-CN" altLang="en-US" sz="1635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注意自己的言行举止、性格喜好，</a:t>
            </a:r>
            <a:endParaRPr lang="en-US" altLang="zh-CN" sz="1635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30000"/>
              </a:lnSpc>
            </a:pPr>
            <a:r>
              <a:rPr lang="zh-CN" altLang="en-US" sz="1635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以身作则，做一名高效的领导者</a:t>
            </a:r>
            <a:r>
              <a:rPr lang="zh-CN" altLang="en-US" sz="1635" b="1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35" b="1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22"/>
          <p:cNvSpPr txBox="1"/>
          <p:nvPr/>
        </p:nvSpPr>
        <p:spPr>
          <a:xfrm>
            <a:off x="580571" y="3005490"/>
            <a:ext cx="3870643" cy="257225"/>
          </a:xfrm>
          <a:prstGeom prst="rect">
            <a:avLst/>
          </a:prstGeom>
          <a:noFill/>
        </p:spPr>
        <p:txBody>
          <a:bodyPr wrap="square" lIns="69125" tIns="34563" rIns="69125" bIns="34563" rtlCol="0">
            <a:spAutoFit/>
          </a:bodyPr>
          <a:lstStyle/>
          <a:p>
            <a:pPr lvl="0" algn="l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</a:pPr>
            <a:r>
              <a:rPr lang="en-US" altLang="zh-CN" sz="1110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endParaRPr lang="en-US" altLang="zh-CN" sz="111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87575" y="3799071"/>
            <a:ext cx="3543337" cy="2209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2015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团队作风的树立</a:t>
            </a:r>
          </a:p>
          <a:p>
            <a:pPr algn="r">
              <a:lnSpc>
                <a:spcPct val="130000"/>
              </a:lnSpc>
            </a:pPr>
            <a:r>
              <a:rPr lang="zh-CN" altLang="en-US" sz="2015" b="1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　</a:t>
            </a:r>
            <a:r>
              <a:rPr lang="zh-CN" altLang="en-US" sz="1635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不会的事，学着去做</a:t>
            </a:r>
          </a:p>
          <a:p>
            <a:pPr algn="r">
              <a:lnSpc>
                <a:spcPct val="130000"/>
              </a:lnSpc>
            </a:pPr>
            <a:r>
              <a:rPr lang="zh-CN" altLang="en-US" sz="1635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困难的事，勇敢去做</a:t>
            </a:r>
          </a:p>
          <a:p>
            <a:pPr algn="r">
              <a:lnSpc>
                <a:spcPct val="130000"/>
              </a:lnSpc>
            </a:pPr>
            <a:r>
              <a:rPr lang="zh-CN" altLang="en-US" sz="1635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复杂的事，细心去做</a:t>
            </a:r>
            <a:endParaRPr lang="zh-CN" altLang="en-US" sz="2015" b="1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30000"/>
              </a:lnSpc>
            </a:pPr>
            <a:r>
              <a:rPr lang="zh-CN" altLang="en-US" sz="1635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组织的事，带头去做</a:t>
            </a:r>
          </a:p>
          <a:p>
            <a:pPr algn="r">
              <a:lnSpc>
                <a:spcPct val="130000"/>
              </a:lnSpc>
            </a:pPr>
            <a:r>
              <a:rPr lang="zh-CN" altLang="en-US" sz="1635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自己的事，有空再做</a:t>
            </a:r>
            <a:endParaRPr lang="en-US" altLang="zh-CN" sz="1635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331982" y="3799507"/>
            <a:ext cx="2890520" cy="8229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2015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无规矩不成方圆</a:t>
            </a:r>
          </a:p>
          <a:p>
            <a:pPr algn="r">
              <a:lnSpc>
                <a:spcPct val="130000"/>
              </a:lnSpc>
            </a:pPr>
            <a:r>
              <a:rPr lang="zh-CN" sz="1635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制定规则：限制、约束、规矩</a:t>
            </a:r>
            <a:endParaRPr lang="zh-CN" altLang="en-US" sz="2015" b="1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8231519" y="2446165"/>
            <a:ext cx="3505377" cy="1150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15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建立和谐的人际氛围</a:t>
            </a:r>
          </a:p>
          <a:p>
            <a:pPr>
              <a:lnSpc>
                <a:spcPct val="130000"/>
              </a:lnSpc>
            </a:pPr>
            <a:r>
              <a:rPr lang="zh-CN" sz="1635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积极开展有益的集体活动</a:t>
            </a:r>
          </a:p>
          <a:p>
            <a:pPr>
              <a:lnSpc>
                <a:spcPct val="130000"/>
              </a:lnSpc>
            </a:pPr>
            <a:r>
              <a:rPr lang="zh-CN" sz="1635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营造友好、宽松、协作的工作氛围</a:t>
            </a:r>
          </a:p>
        </p:txBody>
      </p:sp>
      <p:sp>
        <p:nvSpPr>
          <p:cNvPr id="24" name="矩形 23"/>
          <p:cNvSpPr/>
          <p:nvPr/>
        </p:nvSpPr>
        <p:spPr>
          <a:xfrm>
            <a:off x="8394079" y="4975080"/>
            <a:ext cx="2748280" cy="495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zh-CN" sz="2015" b="1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信任、沟通、赏罚分明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0" y="88489"/>
            <a:ext cx="12211078" cy="1063159"/>
            <a:chOff x="0" y="88489"/>
            <a:chExt cx="12211078" cy="1063159"/>
          </a:xfrm>
        </p:grpSpPr>
        <p:grpSp>
          <p:nvGrpSpPr>
            <p:cNvPr id="30" name="组合 29"/>
            <p:cNvGrpSpPr/>
            <p:nvPr/>
          </p:nvGrpSpPr>
          <p:grpSpPr>
            <a:xfrm>
              <a:off x="1445937" y="88489"/>
              <a:ext cx="9906236" cy="553998"/>
              <a:chOff x="-4738321" y="-129176"/>
              <a:chExt cx="9660329" cy="549691"/>
            </a:xfrm>
          </p:grpSpPr>
          <p:sp>
            <p:nvSpPr>
              <p:cNvPr id="31" name="Text Box 7"/>
              <p:cNvSpPr txBox="1">
                <a:spLocks noChangeArrowheads="1"/>
              </p:cNvSpPr>
              <p:nvPr/>
            </p:nvSpPr>
            <p:spPr bwMode="auto">
              <a:xfrm>
                <a:off x="-369298" y="144166"/>
                <a:ext cx="5291306" cy="21412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46078" tIns="23040" rIns="46078" bIns="23040">
                <a:spAutoFit/>
              </a:bodyPr>
              <a:lstStyle/>
              <a:p>
                <a:pPr defTabSz="1096645"/>
                <a:r>
                  <a:rPr lang="en-US" sz="1100" b="1" spc="300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en Sans" pitchFamily="34" charset="0"/>
                  </a:rPr>
                  <a:t>HOW TO BUILD A HIGHEFFICIENT TEAM</a:t>
                </a:r>
                <a:endParaRPr lang="en-CA" sz="1100" b="1" spc="300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endParaRPr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-4738321" y="-129176"/>
                <a:ext cx="4487240" cy="5496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1096645"/>
                <a:r>
                  <a:rPr lang="zh-CN" altLang="en-US" sz="3000" b="1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en Sans" pitchFamily="34" charset="0"/>
                  </a:rPr>
                  <a:t>如何打造一支高效的团队</a:t>
                </a:r>
                <a:endParaRPr lang="en-CA" altLang="zh-CN" sz="3000" b="1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0" y="368058"/>
              <a:ext cx="12211078" cy="783590"/>
              <a:chOff x="0" y="368058"/>
              <a:chExt cx="12211078" cy="783590"/>
            </a:xfrm>
          </p:grpSpPr>
          <p:sp>
            <p:nvSpPr>
              <p:cNvPr id="34" name="矩形 33"/>
              <p:cNvSpPr/>
              <p:nvPr/>
            </p:nvSpPr>
            <p:spPr>
              <a:xfrm>
                <a:off x="1519078" y="679927"/>
                <a:ext cx="10692000" cy="144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0" y="677832"/>
                <a:ext cx="828000" cy="144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940207" y="368058"/>
                <a:ext cx="552780" cy="783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500" b="1" spc="408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en Sans" pitchFamily="34" charset="0"/>
                  </a:rPr>
                  <a:t>2</a:t>
                </a:r>
                <a:endParaRPr lang="en-US" sz="450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00" name="Group 17"/>
          <p:cNvGrpSpPr/>
          <p:nvPr/>
        </p:nvGrpSpPr>
        <p:grpSpPr>
          <a:xfrm>
            <a:off x="3886033" y="4975518"/>
            <a:ext cx="4050184" cy="1642418"/>
            <a:chOff x="1422808" y="4480802"/>
            <a:chExt cx="4050184" cy="1642418"/>
          </a:xfr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1" name="Freeform 18"/>
            <p:cNvSpPr/>
            <p:nvPr/>
          </p:nvSpPr>
          <p:spPr bwMode="auto">
            <a:xfrm>
              <a:off x="1422808" y="5144439"/>
              <a:ext cx="1287255" cy="693650"/>
            </a:xfrm>
            <a:custGeom>
              <a:avLst/>
              <a:gdLst>
                <a:gd name="T0" fmla="*/ 0 w 772"/>
                <a:gd name="T1" fmla="*/ 171 h 416"/>
                <a:gd name="T2" fmla="*/ 623 w 772"/>
                <a:gd name="T3" fmla="*/ 0 h 416"/>
                <a:gd name="T4" fmla="*/ 772 w 772"/>
                <a:gd name="T5" fmla="*/ 104 h 416"/>
                <a:gd name="T6" fmla="*/ 636 w 772"/>
                <a:gd name="T7" fmla="*/ 416 h 416"/>
                <a:gd name="T8" fmla="*/ 553 w 772"/>
                <a:gd name="T9" fmla="*/ 386 h 416"/>
                <a:gd name="T10" fmla="*/ 80 w 772"/>
                <a:gd name="T11" fmla="*/ 198 h 416"/>
                <a:gd name="T12" fmla="*/ 0 w 772"/>
                <a:gd name="T13" fmla="*/ 171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2" h="416">
                  <a:moveTo>
                    <a:pt x="0" y="171"/>
                  </a:moveTo>
                  <a:lnTo>
                    <a:pt x="623" y="0"/>
                  </a:lnTo>
                  <a:lnTo>
                    <a:pt x="772" y="104"/>
                  </a:lnTo>
                  <a:lnTo>
                    <a:pt x="636" y="416"/>
                  </a:lnTo>
                  <a:lnTo>
                    <a:pt x="553" y="386"/>
                  </a:lnTo>
                  <a:lnTo>
                    <a:pt x="80" y="198"/>
                  </a:lnTo>
                  <a:lnTo>
                    <a:pt x="0" y="17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02" name="Freeform 19"/>
            <p:cNvSpPr/>
            <p:nvPr/>
          </p:nvSpPr>
          <p:spPr bwMode="auto">
            <a:xfrm>
              <a:off x="1449487" y="5357870"/>
              <a:ext cx="4023505" cy="765350"/>
            </a:xfrm>
            <a:custGeom>
              <a:avLst/>
              <a:gdLst>
                <a:gd name="T0" fmla="*/ 690 w 2665"/>
                <a:gd name="T1" fmla="*/ 318 h 507"/>
                <a:gd name="T2" fmla="*/ 0 w 2665"/>
                <a:gd name="T3" fmla="*/ 47 h 507"/>
                <a:gd name="T4" fmla="*/ 0 w 2665"/>
                <a:gd name="T5" fmla="*/ 129 h 507"/>
                <a:gd name="T6" fmla="*/ 639 w 2665"/>
                <a:gd name="T7" fmla="*/ 369 h 507"/>
                <a:gd name="T8" fmla="*/ 1627 w 2665"/>
                <a:gd name="T9" fmla="*/ 507 h 507"/>
                <a:gd name="T10" fmla="*/ 2665 w 2665"/>
                <a:gd name="T11" fmla="*/ 121 h 507"/>
                <a:gd name="T12" fmla="*/ 2663 w 2665"/>
                <a:gd name="T13" fmla="*/ 58 h 507"/>
                <a:gd name="T14" fmla="*/ 1258 w 2665"/>
                <a:gd name="T15" fmla="*/ 56 h 507"/>
                <a:gd name="T16" fmla="*/ 690 w 2665"/>
                <a:gd name="T17" fmla="*/ 318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65" h="507">
                  <a:moveTo>
                    <a:pt x="690" y="318"/>
                  </a:moveTo>
                  <a:cubicBezTo>
                    <a:pt x="690" y="318"/>
                    <a:pt x="300" y="0"/>
                    <a:pt x="0" y="47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129"/>
                    <a:pt x="352" y="107"/>
                    <a:pt x="639" y="369"/>
                  </a:cubicBezTo>
                  <a:cubicBezTo>
                    <a:pt x="1627" y="507"/>
                    <a:pt x="1627" y="507"/>
                    <a:pt x="1627" y="507"/>
                  </a:cubicBezTo>
                  <a:cubicBezTo>
                    <a:pt x="2665" y="121"/>
                    <a:pt x="2665" y="121"/>
                    <a:pt x="2665" y="121"/>
                  </a:cubicBezTo>
                  <a:cubicBezTo>
                    <a:pt x="2663" y="58"/>
                    <a:pt x="2663" y="58"/>
                    <a:pt x="2663" y="58"/>
                  </a:cubicBezTo>
                  <a:cubicBezTo>
                    <a:pt x="1258" y="56"/>
                    <a:pt x="1258" y="56"/>
                    <a:pt x="1258" y="56"/>
                  </a:cubicBezTo>
                  <a:lnTo>
                    <a:pt x="690" y="318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03" name="Freeform 20"/>
            <p:cNvSpPr/>
            <p:nvPr/>
          </p:nvSpPr>
          <p:spPr bwMode="auto">
            <a:xfrm>
              <a:off x="2483292" y="5279500"/>
              <a:ext cx="2984697" cy="738671"/>
            </a:xfrm>
            <a:custGeom>
              <a:avLst/>
              <a:gdLst>
                <a:gd name="T0" fmla="*/ 0 w 1790"/>
                <a:gd name="T1" fmla="*/ 335 h 443"/>
                <a:gd name="T2" fmla="*/ 851 w 1790"/>
                <a:gd name="T3" fmla="*/ 443 h 443"/>
                <a:gd name="T4" fmla="*/ 1790 w 1790"/>
                <a:gd name="T5" fmla="*/ 100 h 443"/>
                <a:gd name="T6" fmla="*/ 949 w 1790"/>
                <a:gd name="T7" fmla="*/ 0 h 443"/>
                <a:gd name="T8" fmla="*/ 0 w 1790"/>
                <a:gd name="T9" fmla="*/ 33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0" h="443">
                  <a:moveTo>
                    <a:pt x="0" y="335"/>
                  </a:moveTo>
                  <a:lnTo>
                    <a:pt x="851" y="443"/>
                  </a:lnTo>
                  <a:lnTo>
                    <a:pt x="1790" y="100"/>
                  </a:lnTo>
                  <a:lnTo>
                    <a:pt x="949" y="0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04" name="Freeform 21"/>
            <p:cNvSpPr/>
            <p:nvPr/>
          </p:nvSpPr>
          <p:spPr bwMode="auto">
            <a:xfrm>
              <a:off x="2483292" y="5279500"/>
              <a:ext cx="2943012" cy="636958"/>
            </a:xfrm>
            <a:custGeom>
              <a:avLst/>
              <a:gdLst>
                <a:gd name="T0" fmla="*/ 0 w 1765"/>
                <a:gd name="T1" fmla="*/ 335 h 382"/>
                <a:gd name="T2" fmla="*/ 825 w 1765"/>
                <a:gd name="T3" fmla="*/ 382 h 382"/>
                <a:gd name="T4" fmla="*/ 1765 w 1765"/>
                <a:gd name="T5" fmla="*/ 38 h 382"/>
                <a:gd name="T6" fmla="*/ 949 w 1765"/>
                <a:gd name="T7" fmla="*/ 0 h 382"/>
                <a:gd name="T8" fmla="*/ 0 w 1765"/>
                <a:gd name="T9" fmla="*/ 335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" h="382">
                  <a:moveTo>
                    <a:pt x="0" y="335"/>
                  </a:moveTo>
                  <a:lnTo>
                    <a:pt x="825" y="382"/>
                  </a:lnTo>
                  <a:lnTo>
                    <a:pt x="1765" y="38"/>
                  </a:lnTo>
                  <a:lnTo>
                    <a:pt x="949" y="0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05" name="Freeform 22"/>
            <p:cNvSpPr/>
            <p:nvPr/>
          </p:nvSpPr>
          <p:spPr bwMode="auto">
            <a:xfrm>
              <a:off x="2499967" y="5241150"/>
              <a:ext cx="2894656" cy="606944"/>
            </a:xfrm>
            <a:custGeom>
              <a:avLst/>
              <a:gdLst>
                <a:gd name="T0" fmla="*/ 1037 w 1917"/>
                <a:gd name="T1" fmla="*/ 25 h 402"/>
                <a:gd name="T2" fmla="*/ 1917 w 1917"/>
                <a:gd name="T3" fmla="*/ 0 h 402"/>
                <a:gd name="T4" fmla="*/ 906 w 1917"/>
                <a:gd name="T5" fmla="*/ 402 h 402"/>
                <a:gd name="T6" fmla="*/ 0 w 1917"/>
                <a:gd name="T7" fmla="*/ 390 h 402"/>
                <a:gd name="T8" fmla="*/ 1037 w 1917"/>
                <a:gd name="T9" fmla="*/ 25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7" h="402">
                  <a:moveTo>
                    <a:pt x="1037" y="25"/>
                  </a:moveTo>
                  <a:cubicBezTo>
                    <a:pt x="1037" y="25"/>
                    <a:pt x="1703" y="67"/>
                    <a:pt x="1917" y="0"/>
                  </a:cubicBezTo>
                  <a:cubicBezTo>
                    <a:pt x="906" y="402"/>
                    <a:pt x="906" y="402"/>
                    <a:pt x="906" y="402"/>
                  </a:cubicBezTo>
                  <a:cubicBezTo>
                    <a:pt x="0" y="390"/>
                    <a:pt x="0" y="390"/>
                    <a:pt x="0" y="390"/>
                  </a:cubicBezTo>
                  <a:lnTo>
                    <a:pt x="1037" y="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06" name="Freeform 23"/>
            <p:cNvSpPr/>
            <p:nvPr/>
          </p:nvSpPr>
          <p:spPr bwMode="auto">
            <a:xfrm>
              <a:off x="1442817" y="4647545"/>
              <a:ext cx="2622865" cy="1190544"/>
            </a:xfrm>
            <a:custGeom>
              <a:avLst/>
              <a:gdLst>
                <a:gd name="T0" fmla="*/ 689 w 1738"/>
                <a:gd name="T1" fmla="*/ 789 h 789"/>
                <a:gd name="T2" fmla="*/ 0 w 1738"/>
                <a:gd name="T3" fmla="*/ 465 h 789"/>
                <a:gd name="T4" fmla="*/ 1250 w 1738"/>
                <a:gd name="T5" fmla="*/ 0 h 789"/>
                <a:gd name="T6" fmla="*/ 1738 w 1738"/>
                <a:gd name="T7" fmla="*/ 419 h 789"/>
                <a:gd name="T8" fmla="*/ 689 w 1738"/>
                <a:gd name="T9" fmla="*/ 789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8" h="789">
                  <a:moveTo>
                    <a:pt x="689" y="789"/>
                  </a:moveTo>
                  <a:cubicBezTo>
                    <a:pt x="689" y="789"/>
                    <a:pt x="333" y="454"/>
                    <a:pt x="0" y="465"/>
                  </a:cubicBezTo>
                  <a:cubicBezTo>
                    <a:pt x="1250" y="0"/>
                    <a:pt x="1250" y="0"/>
                    <a:pt x="1250" y="0"/>
                  </a:cubicBezTo>
                  <a:cubicBezTo>
                    <a:pt x="1250" y="0"/>
                    <a:pt x="1647" y="17"/>
                    <a:pt x="1738" y="419"/>
                  </a:cubicBezTo>
                  <a:lnTo>
                    <a:pt x="689" y="78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07" name="Freeform 24"/>
            <p:cNvSpPr/>
            <p:nvPr/>
          </p:nvSpPr>
          <p:spPr bwMode="auto">
            <a:xfrm>
              <a:off x="1456157" y="4552501"/>
              <a:ext cx="2609526" cy="1285588"/>
            </a:xfrm>
            <a:custGeom>
              <a:avLst/>
              <a:gdLst>
                <a:gd name="T0" fmla="*/ 680 w 1729"/>
                <a:gd name="T1" fmla="*/ 851 h 851"/>
                <a:gd name="T2" fmla="*/ 0 w 1729"/>
                <a:gd name="T3" fmla="*/ 479 h 851"/>
                <a:gd name="T4" fmla="*/ 1243 w 1729"/>
                <a:gd name="T5" fmla="*/ 0 h 851"/>
                <a:gd name="T6" fmla="*/ 1729 w 1729"/>
                <a:gd name="T7" fmla="*/ 481 h 851"/>
                <a:gd name="T8" fmla="*/ 680 w 1729"/>
                <a:gd name="T9" fmla="*/ 851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9" h="851">
                  <a:moveTo>
                    <a:pt x="680" y="851"/>
                  </a:moveTo>
                  <a:cubicBezTo>
                    <a:pt x="680" y="851"/>
                    <a:pt x="420" y="471"/>
                    <a:pt x="0" y="479"/>
                  </a:cubicBezTo>
                  <a:cubicBezTo>
                    <a:pt x="1243" y="0"/>
                    <a:pt x="1243" y="0"/>
                    <a:pt x="1243" y="0"/>
                  </a:cubicBezTo>
                  <a:cubicBezTo>
                    <a:pt x="1243" y="0"/>
                    <a:pt x="1574" y="109"/>
                    <a:pt x="1729" y="481"/>
                  </a:cubicBezTo>
                  <a:lnTo>
                    <a:pt x="680" y="85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08" name="Freeform 25"/>
            <p:cNvSpPr/>
            <p:nvPr/>
          </p:nvSpPr>
          <p:spPr bwMode="auto">
            <a:xfrm>
              <a:off x="1532858" y="4480802"/>
              <a:ext cx="2532824" cy="1357287"/>
            </a:xfrm>
            <a:custGeom>
              <a:avLst/>
              <a:gdLst>
                <a:gd name="T0" fmla="*/ 629 w 1678"/>
                <a:gd name="T1" fmla="*/ 899 h 899"/>
                <a:gd name="T2" fmla="*/ 0 w 1678"/>
                <a:gd name="T3" fmla="*/ 434 h 899"/>
                <a:gd name="T4" fmla="*/ 1170 w 1678"/>
                <a:gd name="T5" fmla="*/ 0 h 899"/>
                <a:gd name="T6" fmla="*/ 1678 w 1678"/>
                <a:gd name="T7" fmla="*/ 529 h 899"/>
                <a:gd name="T8" fmla="*/ 629 w 1678"/>
                <a:gd name="T9" fmla="*/ 899 h 8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8" h="899">
                  <a:moveTo>
                    <a:pt x="629" y="899"/>
                  </a:moveTo>
                  <a:cubicBezTo>
                    <a:pt x="629" y="899"/>
                    <a:pt x="499" y="428"/>
                    <a:pt x="0" y="434"/>
                  </a:cubicBezTo>
                  <a:cubicBezTo>
                    <a:pt x="1170" y="0"/>
                    <a:pt x="1170" y="0"/>
                    <a:pt x="1170" y="0"/>
                  </a:cubicBezTo>
                  <a:cubicBezTo>
                    <a:pt x="1170" y="0"/>
                    <a:pt x="1602" y="41"/>
                    <a:pt x="1678" y="529"/>
                  </a:cubicBezTo>
                  <a:lnTo>
                    <a:pt x="629" y="89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09" name="Rectangle 64"/>
            <p:cNvSpPr>
              <a:spLocks noChangeArrowheads="1"/>
            </p:cNvSpPr>
            <p:nvPr/>
          </p:nvSpPr>
          <p:spPr bwMode="auto">
            <a:xfrm>
              <a:off x="3925618" y="4635873"/>
              <a:ext cx="20009" cy="2034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10" name="Oval 65"/>
            <p:cNvSpPr>
              <a:spLocks noChangeArrowheads="1"/>
            </p:cNvSpPr>
            <p:nvPr/>
          </p:nvSpPr>
          <p:spPr bwMode="auto">
            <a:xfrm>
              <a:off x="3903941" y="4815955"/>
              <a:ext cx="63362" cy="616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11" name="Freeform 66"/>
            <p:cNvSpPr/>
            <p:nvPr/>
          </p:nvSpPr>
          <p:spPr bwMode="auto">
            <a:xfrm>
              <a:off x="3897272" y="4849304"/>
              <a:ext cx="45021" cy="135062"/>
            </a:xfrm>
            <a:custGeom>
              <a:avLst/>
              <a:gdLst>
                <a:gd name="T0" fmla="*/ 16 w 30"/>
                <a:gd name="T1" fmla="*/ 5 h 90"/>
                <a:gd name="T2" fmla="*/ 7 w 30"/>
                <a:gd name="T3" fmla="*/ 90 h 90"/>
                <a:gd name="T4" fmla="*/ 30 w 30"/>
                <a:gd name="T5" fmla="*/ 90 h 90"/>
                <a:gd name="T6" fmla="*/ 30 w 30"/>
                <a:gd name="T7" fmla="*/ 0 h 90"/>
                <a:gd name="T8" fmla="*/ 16 w 30"/>
                <a:gd name="T9" fmla="*/ 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90">
                  <a:moveTo>
                    <a:pt x="16" y="5"/>
                  </a:moveTo>
                  <a:cubicBezTo>
                    <a:pt x="16" y="5"/>
                    <a:pt x="0" y="38"/>
                    <a:pt x="7" y="90"/>
                  </a:cubicBezTo>
                  <a:cubicBezTo>
                    <a:pt x="30" y="90"/>
                    <a:pt x="30" y="90"/>
                    <a:pt x="30" y="9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0"/>
                    <a:pt x="16" y="7"/>
                    <a:pt x="16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12" name="Freeform 67"/>
            <p:cNvSpPr/>
            <p:nvPr/>
          </p:nvSpPr>
          <p:spPr bwMode="auto">
            <a:xfrm>
              <a:off x="3932288" y="4849304"/>
              <a:ext cx="45021" cy="135062"/>
            </a:xfrm>
            <a:custGeom>
              <a:avLst/>
              <a:gdLst>
                <a:gd name="T0" fmla="*/ 14 w 30"/>
                <a:gd name="T1" fmla="*/ 5 h 90"/>
                <a:gd name="T2" fmla="*/ 23 w 30"/>
                <a:gd name="T3" fmla="*/ 90 h 90"/>
                <a:gd name="T4" fmla="*/ 0 w 30"/>
                <a:gd name="T5" fmla="*/ 90 h 90"/>
                <a:gd name="T6" fmla="*/ 0 w 30"/>
                <a:gd name="T7" fmla="*/ 0 h 90"/>
                <a:gd name="T8" fmla="*/ 14 w 30"/>
                <a:gd name="T9" fmla="*/ 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90">
                  <a:moveTo>
                    <a:pt x="14" y="5"/>
                  </a:moveTo>
                  <a:cubicBezTo>
                    <a:pt x="14" y="5"/>
                    <a:pt x="30" y="38"/>
                    <a:pt x="23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4" y="7"/>
                    <a:pt x="14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205" y="2276610"/>
            <a:ext cx="3785324" cy="3488538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checker/>
      </p:transition>
    </mc:Choice>
    <mc:Fallback xmlns="">
      <p:transition spd="slow" advTm="0">
        <p:checker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0" grpId="0"/>
          <p:bldP spid="21" grpId="0"/>
          <p:bldP spid="22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0" grpId="0"/>
          <p:bldP spid="21" grpId="0"/>
          <p:bldP spid="22" grpId="0"/>
          <p:bldP spid="23" grpId="0"/>
          <p:bldP spid="2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>
                <a:latin typeface="+mn-ea"/>
              </a:rPr>
              <a:t>8</a:t>
            </a:fld>
            <a:endParaRPr lang="zh-CN" altLang="en-US">
              <a:latin typeface="+mn-ea"/>
            </a:endParaRPr>
          </a:p>
        </p:txBody>
      </p:sp>
      <p:sp>
        <p:nvSpPr>
          <p:cNvPr id="3" name="任意多边形 28"/>
          <p:cNvSpPr/>
          <p:nvPr/>
        </p:nvSpPr>
        <p:spPr>
          <a:xfrm>
            <a:off x="-32074" y="2968761"/>
            <a:ext cx="12236938" cy="1271571"/>
          </a:xfrm>
          <a:custGeom>
            <a:avLst/>
            <a:gdLst>
              <a:gd name="connsiteX0" fmla="*/ 0 w 12721389"/>
              <a:gd name="connsiteY0" fmla="*/ 532365 h 1078137"/>
              <a:gd name="connsiteX1" fmla="*/ 3593431 w 12721389"/>
              <a:gd name="connsiteY1" fmla="*/ 51102 h 1078137"/>
              <a:gd name="connsiteX2" fmla="*/ 7908758 w 12721389"/>
              <a:gd name="connsiteY2" fmla="*/ 1077797 h 1078137"/>
              <a:gd name="connsiteX3" fmla="*/ 11774905 w 12721389"/>
              <a:gd name="connsiteY3" fmla="*/ 163397 h 1078137"/>
              <a:gd name="connsiteX4" fmla="*/ 12721389 w 12721389"/>
              <a:gd name="connsiteY4" fmla="*/ 35060 h 1078137"/>
              <a:gd name="connsiteX0-1" fmla="*/ 0 w 12721389"/>
              <a:gd name="connsiteY0-2" fmla="*/ 532365 h 1078137"/>
              <a:gd name="connsiteX1-3" fmla="*/ 3593431 w 12721389"/>
              <a:gd name="connsiteY1-4" fmla="*/ 51102 h 1078137"/>
              <a:gd name="connsiteX2-5" fmla="*/ 7908758 w 12721389"/>
              <a:gd name="connsiteY2-6" fmla="*/ 1077797 h 1078137"/>
              <a:gd name="connsiteX3-7" fmla="*/ 11774905 w 12721389"/>
              <a:gd name="connsiteY3-8" fmla="*/ 163397 h 1078137"/>
              <a:gd name="connsiteX4-9" fmla="*/ 12721389 w 12721389"/>
              <a:gd name="connsiteY4-10" fmla="*/ 35060 h 1078137"/>
              <a:gd name="connsiteX0-11" fmla="*/ 0 w 12721389"/>
              <a:gd name="connsiteY0-12" fmla="*/ 503854 h 1049626"/>
              <a:gd name="connsiteX1-13" fmla="*/ 3593431 w 12721389"/>
              <a:gd name="connsiteY1-14" fmla="*/ 22591 h 1049626"/>
              <a:gd name="connsiteX2-15" fmla="*/ 7908758 w 12721389"/>
              <a:gd name="connsiteY2-16" fmla="*/ 1049286 h 1049626"/>
              <a:gd name="connsiteX3-17" fmla="*/ 11774905 w 12721389"/>
              <a:gd name="connsiteY3-18" fmla="*/ 134886 h 1049626"/>
              <a:gd name="connsiteX4-19" fmla="*/ 12721389 w 12721389"/>
              <a:gd name="connsiteY4-20" fmla="*/ 6549 h 1049626"/>
              <a:gd name="connsiteX0-21" fmla="*/ 0 w 12368463"/>
              <a:gd name="connsiteY0-22" fmla="*/ 498433 h 1044197"/>
              <a:gd name="connsiteX1-23" fmla="*/ 3593431 w 12368463"/>
              <a:gd name="connsiteY1-24" fmla="*/ 17170 h 1044197"/>
              <a:gd name="connsiteX2-25" fmla="*/ 7908758 w 12368463"/>
              <a:gd name="connsiteY2-26" fmla="*/ 1043865 h 1044197"/>
              <a:gd name="connsiteX3-27" fmla="*/ 11774905 w 12368463"/>
              <a:gd name="connsiteY3-28" fmla="*/ 129465 h 1044197"/>
              <a:gd name="connsiteX4-29" fmla="*/ 12368463 w 12368463"/>
              <a:gd name="connsiteY4-30" fmla="*/ 113423 h 1044197"/>
              <a:gd name="connsiteX0-31" fmla="*/ 0 w 12368463"/>
              <a:gd name="connsiteY0-32" fmla="*/ 498433 h 1044197"/>
              <a:gd name="connsiteX1-33" fmla="*/ 3593431 w 12368463"/>
              <a:gd name="connsiteY1-34" fmla="*/ 17170 h 1044197"/>
              <a:gd name="connsiteX2-35" fmla="*/ 7908758 w 12368463"/>
              <a:gd name="connsiteY2-36" fmla="*/ 1043865 h 1044197"/>
              <a:gd name="connsiteX3-37" fmla="*/ 11774905 w 12368463"/>
              <a:gd name="connsiteY3-38" fmla="*/ 129465 h 1044197"/>
              <a:gd name="connsiteX4-39" fmla="*/ 12368463 w 12368463"/>
              <a:gd name="connsiteY4-40" fmla="*/ 113423 h 1044197"/>
              <a:gd name="connsiteX0-41" fmla="*/ 0 w 12368463"/>
              <a:gd name="connsiteY0-42" fmla="*/ 498433 h 1045860"/>
              <a:gd name="connsiteX1-43" fmla="*/ 3593431 w 12368463"/>
              <a:gd name="connsiteY1-44" fmla="*/ 17170 h 1045860"/>
              <a:gd name="connsiteX2-45" fmla="*/ 7908758 w 12368463"/>
              <a:gd name="connsiteY2-46" fmla="*/ 1043865 h 1045860"/>
              <a:gd name="connsiteX3-47" fmla="*/ 11357810 w 12368463"/>
              <a:gd name="connsiteY3-48" fmla="*/ 273844 h 1045860"/>
              <a:gd name="connsiteX4-49" fmla="*/ 12368463 w 12368463"/>
              <a:gd name="connsiteY4-50" fmla="*/ 113423 h 1045860"/>
              <a:gd name="connsiteX0-51" fmla="*/ 0 w 12368463"/>
              <a:gd name="connsiteY0-52" fmla="*/ 503294 h 1146765"/>
              <a:gd name="connsiteX1-53" fmla="*/ 3593431 w 12368463"/>
              <a:gd name="connsiteY1-54" fmla="*/ 22031 h 1146765"/>
              <a:gd name="connsiteX2-55" fmla="*/ 8855242 w 12368463"/>
              <a:gd name="connsiteY2-56" fmla="*/ 1144979 h 1146765"/>
              <a:gd name="connsiteX3-57" fmla="*/ 11357810 w 12368463"/>
              <a:gd name="connsiteY3-58" fmla="*/ 278705 h 1146765"/>
              <a:gd name="connsiteX4-59" fmla="*/ 12368463 w 12368463"/>
              <a:gd name="connsiteY4-60" fmla="*/ 118284 h 1146765"/>
              <a:gd name="connsiteX0-61" fmla="*/ 0 w 12368463"/>
              <a:gd name="connsiteY0-62" fmla="*/ 503294 h 1157827"/>
              <a:gd name="connsiteX1-63" fmla="*/ 3593431 w 12368463"/>
              <a:gd name="connsiteY1-64" fmla="*/ 22031 h 1157827"/>
              <a:gd name="connsiteX2-65" fmla="*/ 8855242 w 12368463"/>
              <a:gd name="connsiteY2-66" fmla="*/ 1144979 h 1157827"/>
              <a:gd name="connsiteX3-67" fmla="*/ 11357810 w 12368463"/>
              <a:gd name="connsiteY3-68" fmla="*/ 599547 h 1157827"/>
              <a:gd name="connsiteX4-69" fmla="*/ 12368463 w 12368463"/>
              <a:gd name="connsiteY4-70" fmla="*/ 118284 h 1157827"/>
              <a:gd name="connsiteX0-71" fmla="*/ 0 w 12368463"/>
              <a:gd name="connsiteY0-72" fmla="*/ 503294 h 1161527"/>
              <a:gd name="connsiteX1-73" fmla="*/ 3593431 w 12368463"/>
              <a:gd name="connsiteY1-74" fmla="*/ 22031 h 1161527"/>
              <a:gd name="connsiteX2-75" fmla="*/ 8855242 w 12368463"/>
              <a:gd name="connsiteY2-76" fmla="*/ 1144979 h 1161527"/>
              <a:gd name="connsiteX3-77" fmla="*/ 11357810 w 12368463"/>
              <a:gd name="connsiteY3-78" fmla="*/ 599547 h 1161527"/>
              <a:gd name="connsiteX4-79" fmla="*/ 12368463 w 12368463"/>
              <a:gd name="connsiteY4-80" fmla="*/ 118284 h 1161527"/>
              <a:gd name="connsiteX0-81" fmla="*/ 0 w 12609094"/>
              <a:gd name="connsiteY0-82" fmla="*/ 503294 h 1157530"/>
              <a:gd name="connsiteX1-83" fmla="*/ 3593431 w 12609094"/>
              <a:gd name="connsiteY1-84" fmla="*/ 22031 h 1157530"/>
              <a:gd name="connsiteX2-85" fmla="*/ 8855242 w 12609094"/>
              <a:gd name="connsiteY2-86" fmla="*/ 1144979 h 1157530"/>
              <a:gd name="connsiteX3-87" fmla="*/ 11357810 w 12609094"/>
              <a:gd name="connsiteY3-88" fmla="*/ 599547 h 1157530"/>
              <a:gd name="connsiteX4-89" fmla="*/ 12609094 w 12609094"/>
              <a:gd name="connsiteY4-90" fmla="*/ 198494 h 1157530"/>
              <a:gd name="connsiteX0-91" fmla="*/ 0 w 12609094"/>
              <a:gd name="connsiteY0-92" fmla="*/ 503294 h 1157530"/>
              <a:gd name="connsiteX1-93" fmla="*/ 3593431 w 12609094"/>
              <a:gd name="connsiteY1-94" fmla="*/ 22031 h 1157530"/>
              <a:gd name="connsiteX2-95" fmla="*/ 8855242 w 12609094"/>
              <a:gd name="connsiteY2-96" fmla="*/ 1144979 h 1157530"/>
              <a:gd name="connsiteX3-97" fmla="*/ 11357810 w 12609094"/>
              <a:gd name="connsiteY3-98" fmla="*/ 599547 h 1157530"/>
              <a:gd name="connsiteX4-99" fmla="*/ 12609094 w 12609094"/>
              <a:gd name="connsiteY4-100" fmla="*/ 198494 h 1157530"/>
              <a:gd name="connsiteX0-101" fmla="*/ 0 w 12609094"/>
              <a:gd name="connsiteY0-102" fmla="*/ 503294 h 1157530"/>
              <a:gd name="connsiteX1-103" fmla="*/ 3593431 w 12609094"/>
              <a:gd name="connsiteY1-104" fmla="*/ 22031 h 1157530"/>
              <a:gd name="connsiteX2-105" fmla="*/ 8678779 w 12609094"/>
              <a:gd name="connsiteY2-106" fmla="*/ 1144979 h 1157530"/>
              <a:gd name="connsiteX3-107" fmla="*/ 11357810 w 12609094"/>
              <a:gd name="connsiteY3-108" fmla="*/ 599547 h 1157530"/>
              <a:gd name="connsiteX4-109" fmla="*/ 12609094 w 12609094"/>
              <a:gd name="connsiteY4-110" fmla="*/ 198494 h 1157530"/>
              <a:gd name="connsiteX0-111" fmla="*/ 0 w 12609094"/>
              <a:gd name="connsiteY0-112" fmla="*/ 503294 h 1145790"/>
              <a:gd name="connsiteX1-113" fmla="*/ 3593431 w 12609094"/>
              <a:gd name="connsiteY1-114" fmla="*/ 22031 h 1145790"/>
              <a:gd name="connsiteX2-115" fmla="*/ 8678779 w 12609094"/>
              <a:gd name="connsiteY2-116" fmla="*/ 1144979 h 1145790"/>
              <a:gd name="connsiteX3-117" fmla="*/ 12609094 w 12609094"/>
              <a:gd name="connsiteY3-118" fmla="*/ 198494 h 1145790"/>
              <a:gd name="connsiteX0-119" fmla="*/ 0 w 12609094"/>
              <a:gd name="connsiteY0-120" fmla="*/ 458098 h 1100219"/>
              <a:gd name="connsiteX1-121" fmla="*/ 4010526 w 12609094"/>
              <a:gd name="connsiteY1-122" fmla="*/ 24961 h 1100219"/>
              <a:gd name="connsiteX2-123" fmla="*/ 8678779 w 12609094"/>
              <a:gd name="connsiteY2-124" fmla="*/ 1099783 h 1100219"/>
              <a:gd name="connsiteX3-125" fmla="*/ 12609094 w 12609094"/>
              <a:gd name="connsiteY3-126" fmla="*/ 153298 h 1100219"/>
              <a:gd name="connsiteX0-127" fmla="*/ 0 w 12609094"/>
              <a:gd name="connsiteY0-128" fmla="*/ 459006 h 1117160"/>
              <a:gd name="connsiteX1-129" fmla="*/ 4010526 w 12609094"/>
              <a:gd name="connsiteY1-130" fmla="*/ 25869 h 1117160"/>
              <a:gd name="connsiteX2-131" fmla="*/ 8999621 w 12609094"/>
              <a:gd name="connsiteY2-132" fmla="*/ 1116733 h 1117160"/>
              <a:gd name="connsiteX3-133" fmla="*/ 12609094 w 12609094"/>
              <a:gd name="connsiteY3-134" fmla="*/ 154206 h 1117160"/>
              <a:gd name="connsiteX0-135" fmla="*/ 0 w 12288251"/>
              <a:gd name="connsiteY0-136" fmla="*/ 459006 h 1118949"/>
              <a:gd name="connsiteX1-137" fmla="*/ 4010526 w 12288251"/>
              <a:gd name="connsiteY1-138" fmla="*/ 25869 h 1118949"/>
              <a:gd name="connsiteX2-139" fmla="*/ 8999621 w 12288251"/>
              <a:gd name="connsiteY2-140" fmla="*/ 1116733 h 1118949"/>
              <a:gd name="connsiteX3-141" fmla="*/ 12288251 w 12288251"/>
              <a:gd name="connsiteY3-142" fmla="*/ 298585 h 1118949"/>
              <a:gd name="connsiteX0-143" fmla="*/ 0 w 12288251"/>
              <a:gd name="connsiteY0-144" fmla="*/ 459006 h 1119678"/>
              <a:gd name="connsiteX1-145" fmla="*/ 4010526 w 12288251"/>
              <a:gd name="connsiteY1-146" fmla="*/ 25869 h 1119678"/>
              <a:gd name="connsiteX2-147" fmla="*/ 8999621 w 12288251"/>
              <a:gd name="connsiteY2-148" fmla="*/ 1116733 h 1119678"/>
              <a:gd name="connsiteX3-149" fmla="*/ 12288251 w 12288251"/>
              <a:gd name="connsiteY3-150" fmla="*/ 298585 h 1119678"/>
              <a:gd name="connsiteX0-151" fmla="*/ 0 w 12336378"/>
              <a:gd name="connsiteY0-152" fmla="*/ 459006 h 1119678"/>
              <a:gd name="connsiteX1-153" fmla="*/ 4010526 w 12336378"/>
              <a:gd name="connsiteY1-154" fmla="*/ 25869 h 1119678"/>
              <a:gd name="connsiteX2-155" fmla="*/ 8999621 w 12336378"/>
              <a:gd name="connsiteY2-156" fmla="*/ 1116733 h 1119678"/>
              <a:gd name="connsiteX3-157" fmla="*/ 12336378 w 12336378"/>
              <a:gd name="connsiteY3-158" fmla="*/ 298585 h 1119678"/>
              <a:gd name="connsiteX0-159" fmla="*/ 0 w 12336378"/>
              <a:gd name="connsiteY0-160" fmla="*/ 459006 h 1119864"/>
              <a:gd name="connsiteX1-161" fmla="*/ 4010526 w 12336378"/>
              <a:gd name="connsiteY1-162" fmla="*/ 25869 h 1119864"/>
              <a:gd name="connsiteX2-163" fmla="*/ 8999621 w 12336378"/>
              <a:gd name="connsiteY2-164" fmla="*/ 1116733 h 1119864"/>
              <a:gd name="connsiteX3-165" fmla="*/ 12336378 w 12336378"/>
              <a:gd name="connsiteY3-166" fmla="*/ 298585 h 1119864"/>
              <a:gd name="connsiteX0-167" fmla="*/ 0 w 12336378"/>
              <a:gd name="connsiteY0-168" fmla="*/ 459920 h 1136723"/>
              <a:gd name="connsiteX1-169" fmla="*/ 4010526 w 12336378"/>
              <a:gd name="connsiteY1-170" fmla="*/ 26783 h 1136723"/>
              <a:gd name="connsiteX2-171" fmla="*/ 9160042 w 12336378"/>
              <a:gd name="connsiteY2-172" fmla="*/ 1133689 h 1136723"/>
              <a:gd name="connsiteX3-173" fmla="*/ 12336378 w 12336378"/>
              <a:gd name="connsiteY3-174" fmla="*/ 299499 h 1136723"/>
              <a:gd name="connsiteX0-175" fmla="*/ 0 w 12336378"/>
              <a:gd name="connsiteY0-176" fmla="*/ 489883 h 1167372"/>
              <a:gd name="connsiteX1-177" fmla="*/ 3930315 w 12336378"/>
              <a:gd name="connsiteY1-178" fmla="*/ 24662 h 1167372"/>
              <a:gd name="connsiteX2-179" fmla="*/ 9160042 w 12336378"/>
              <a:gd name="connsiteY2-180" fmla="*/ 1163652 h 1167372"/>
              <a:gd name="connsiteX3-181" fmla="*/ 12336378 w 12336378"/>
              <a:gd name="connsiteY3-182" fmla="*/ 329462 h 1167372"/>
              <a:gd name="connsiteX0-183" fmla="*/ 0 w 12336378"/>
              <a:gd name="connsiteY0-184" fmla="*/ 489883 h 1167372"/>
              <a:gd name="connsiteX1-185" fmla="*/ 3930315 w 12336378"/>
              <a:gd name="connsiteY1-186" fmla="*/ 24662 h 1167372"/>
              <a:gd name="connsiteX2-187" fmla="*/ 9160042 w 12336378"/>
              <a:gd name="connsiteY2-188" fmla="*/ 1163652 h 1167372"/>
              <a:gd name="connsiteX3-189" fmla="*/ 12336378 w 12336378"/>
              <a:gd name="connsiteY3-190" fmla="*/ 329462 h 1167372"/>
              <a:gd name="connsiteX0-191" fmla="*/ 0 w 12336378"/>
              <a:gd name="connsiteY0-192" fmla="*/ 489883 h 1166384"/>
              <a:gd name="connsiteX1-193" fmla="*/ 3930315 w 12336378"/>
              <a:gd name="connsiteY1-194" fmla="*/ 24662 h 1166384"/>
              <a:gd name="connsiteX2-195" fmla="*/ 9160042 w 12336378"/>
              <a:gd name="connsiteY2-196" fmla="*/ 1163652 h 1166384"/>
              <a:gd name="connsiteX3-197" fmla="*/ 12336378 w 12336378"/>
              <a:gd name="connsiteY3-198" fmla="*/ 329462 h 1166384"/>
              <a:gd name="connsiteX0-199" fmla="*/ 0 w 12256167"/>
              <a:gd name="connsiteY0-200" fmla="*/ 489883 h 1168885"/>
              <a:gd name="connsiteX1-201" fmla="*/ 3930315 w 12256167"/>
              <a:gd name="connsiteY1-202" fmla="*/ 24662 h 1168885"/>
              <a:gd name="connsiteX2-203" fmla="*/ 9160042 w 12256167"/>
              <a:gd name="connsiteY2-204" fmla="*/ 1163652 h 1168885"/>
              <a:gd name="connsiteX3-205" fmla="*/ 12256167 w 12256167"/>
              <a:gd name="connsiteY3-206" fmla="*/ 425715 h 1168885"/>
              <a:gd name="connsiteX0-207" fmla="*/ 0 w 12240125"/>
              <a:gd name="connsiteY0-208" fmla="*/ 238646 h 1254532"/>
              <a:gd name="connsiteX1-209" fmla="*/ 3914273 w 12240125"/>
              <a:gd name="connsiteY1-210" fmla="*/ 110309 h 1254532"/>
              <a:gd name="connsiteX2-211" fmla="*/ 9144000 w 12240125"/>
              <a:gd name="connsiteY2-212" fmla="*/ 1249299 h 1254532"/>
              <a:gd name="connsiteX3-213" fmla="*/ 12240125 w 12240125"/>
              <a:gd name="connsiteY3-214" fmla="*/ 511362 h 1254532"/>
              <a:gd name="connsiteX0-215" fmla="*/ 0 w 12240125"/>
              <a:gd name="connsiteY0-216" fmla="*/ 259219 h 1275890"/>
              <a:gd name="connsiteX1-217" fmla="*/ 3978441 w 12240125"/>
              <a:gd name="connsiteY1-218" fmla="*/ 98798 h 1275890"/>
              <a:gd name="connsiteX2-219" fmla="*/ 9144000 w 12240125"/>
              <a:gd name="connsiteY2-220" fmla="*/ 1269872 h 1275890"/>
              <a:gd name="connsiteX3-221" fmla="*/ 12240125 w 12240125"/>
              <a:gd name="connsiteY3-222" fmla="*/ 531935 h 1275890"/>
              <a:gd name="connsiteX0-223" fmla="*/ 0 w 12240125"/>
              <a:gd name="connsiteY0-224" fmla="*/ 259219 h 1271902"/>
              <a:gd name="connsiteX1-225" fmla="*/ 3978441 w 12240125"/>
              <a:gd name="connsiteY1-226" fmla="*/ 98798 h 1271902"/>
              <a:gd name="connsiteX2-227" fmla="*/ 9144000 w 12240125"/>
              <a:gd name="connsiteY2-228" fmla="*/ 1269872 h 1271902"/>
              <a:gd name="connsiteX3-229" fmla="*/ 12240125 w 12240125"/>
              <a:gd name="connsiteY3-230" fmla="*/ 531935 h 1271902"/>
              <a:gd name="connsiteX0-231" fmla="*/ 0 w 12240125"/>
              <a:gd name="connsiteY0-232" fmla="*/ 259219 h 1271902"/>
              <a:gd name="connsiteX1-233" fmla="*/ 3978441 w 12240125"/>
              <a:gd name="connsiteY1-234" fmla="*/ 98798 h 1271902"/>
              <a:gd name="connsiteX2-235" fmla="*/ 8999621 w 12240125"/>
              <a:gd name="connsiteY2-236" fmla="*/ 1269872 h 1271902"/>
              <a:gd name="connsiteX3-237" fmla="*/ 12240125 w 12240125"/>
              <a:gd name="connsiteY3-238" fmla="*/ 531935 h 127190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2240125" h="1271902">
                <a:moveTo>
                  <a:pt x="0" y="259219"/>
                </a:moveTo>
                <a:cubicBezTo>
                  <a:pt x="1137652" y="-26865"/>
                  <a:pt x="2478504" y="-69644"/>
                  <a:pt x="3978441" y="98798"/>
                </a:cubicBezTo>
                <a:cubicBezTo>
                  <a:pt x="5478378" y="267240"/>
                  <a:pt x="7606632" y="1229768"/>
                  <a:pt x="8999621" y="1269872"/>
                </a:cubicBezTo>
                <a:cubicBezTo>
                  <a:pt x="10392610" y="1309976"/>
                  <a:pt x="11902573" y="745162"/>
                  <a:pt x="12240125" y="531935"/>
                </a:cubicBezTo>
              </a:path>
            </a:pathLst>
          </a:custGeom>
          <a:solidFill>
            <a:schemeClr val="accent1">
              <a:lumMod val="75000"/>
            </a:schemeClr>
          </a:solidFill>
          <a:ln w="285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584086" y="3415040"/>
            <a:ext cx="2031325" cy="17093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7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华文黑体" pitchFamily="2" charset="-122"/>
              </a:rPr>
              <a:t>授人以渔：</a:t>
            </a:r>
            <a:endParaRPr lang="en-US" altLang="zh-CN" sz="1700" b="1" dirty="0">
              <a:solidFill>
                <a:schemeClr val="accent1">
                  <a:lumMod val="75000"/>
                </a:schemeClr>
              </a:solidFill>
              <a:latin typeface="+mn-ea"/>
              <a:cs typeface="华文黑体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7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华文黑体" pitchFamily="2" charset="-122"/>
              </a:rPr>
              <a:t>打造学习型团队 </a:t>
            </a:r>
          </a:p>
          <a:p>
            <a:pPr algn="ctr">
              <a:lnSpc>
                <a:spcPct val="130000"/>
              </a:lnSpc>
            </a:pPr>
            <a:r>
              <a:rPr lang="zh-CN" altLang="en-US" sz="1200" dirty="0">
                <a:latin typeface="+mn-ea"/>
              </a:rPr>
              <a:t>给一个人一条鱼，</a:t>
            </a:r>
            <a:endParaRPr lang="en-US" altLang="zh-CN" sz="1200" dirty="0"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200" dirty="0">
                <a:latin typeface="+mn-ea"/>
              </a:rPr>
              <a:t>你只能喂饱他一天；</a:t>
            </a:r>
            <a:endParaRPr lang="en-US" altLang="zh-CN" sz="1200" dirty="0"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200" dirty="0">
                <a:latin typeface="+mn-ea"/>
              </a:rPr>
              <a:t>教会一个人钓鱼，</a:t>
            </a:r>
            <a:endParaRPr lang="en-US" altLang="zh-CN" sz="1200" dirty="0"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200" dirty="0">
                <a:latin typeface="+mn-ea"/>
              </a:rPr>
              <a:t>才能使他一辈子不会挨饿。</a:t>
            </a:r>
          </a:p>
        </p:txBody>
      </p:sp>
      <p:sp>
        <p:nvSpPr>
          <p:cNvPr id="5" name="矩形 4"/>
          <p:cNvSpPr/>
          <p:nvPr/>
        </p:nvSpPr>
        <p:spPr>
          <a:xfrm>
            <a:off x="2991760" y="3475007"/>
            <a:ext cx="1837690" cy="2050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7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华文黑体" pitchFamily="2" charset="-122"/>
              </a:rPr>
              <a:t>如何使</a:t>
            </a:r>
            <a:r>
              <a:rPr lang="en-US" altLang="zh-CN" sz="17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华文黑体" pitchFamily="2" charset="-122"/>
              </a:rPr>
              <a:t>1+1</a:t>
            </a:r>
            <a:r>
              <a:rPr lang="zh-CN" altLang="en-US" sz="17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华文黑体" pitchFamily="2" charset="-122"/>
              </a:rPr>
              <a:t>＞</a:t>
            </a:r>
            <a:r>
              <a:rPr lang="en-US" altLang="zh-CN" sz="17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华文黑体" pitchFamily="2" charset="-122"/>
              </a:rPr>
              <a:t>2</a:t>
            </a:r>
            <a:r>
              <a:rPr lang="zh-CN" altLang="en-US" sz="17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华文黑体" pitchFamily="2" charset="-122"/>
              </a:rPr>
              <a:t>：</a:t>
            </a:r>
            <a:endParaRPr lang="en-US" altLang="zh-CN" sz="1700" b="1" dirty="0">
              <a:solidFill>
                <a:schemeClr val="accent1">
                  <a:lumMod val="75000"/>
                </a:schemeClr>
              </a:solidFill>
              <a:latin typeface="+mn-ea"/>
              <a:cs typeface="华文黑体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7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华文黑体" pitchFamily="2" charset="-122"/>
              </a:rPr>
              <a:t>打造协作型团队 </a:t>
            </a:r>
          </a:p>
          <a:p>
            <a:pPr algn="ctr">
              <a:lnSpc>
                <a:spcPct val="130000"/>
              </a:lnSpc>
            </a:pPr>
            <a:r>
              <a:rPr lang="en-US" altLang="zh-CN" sz="1600" dirty="0">
                <a:latin typeface="+mn-ea"/>
              </a:rPr>
              <a:t>NBA</a:t>
            </a:r>
            <a:r>
              <a:rPr lang="zh-CN" altLang="en-US" sz="1600" dirty="0">
                <a:latin typeface="+mn-ea"/>
              </a:rPr>
              <a:t>的团队协作；</a:t>
            </a: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latin typeface="+mn-ea"/>
              </a:rPr>
              <a:t>美国人擅长创新，</a:t>
            </a:r>
            <a:endParaRPr lang="en-US" altLang="zh-CN" sz="1600" dirty="0"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latin typeface="+mn-ea"/>
              </a:rPr>
              <a:t>德国人较为严谨，</a:t>
            </a:r>
            <a:endParaRPr lang="en-US" altLang="zh-CN" sz="1600" dirty="0"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latin typeface="+mn-ea"/>
              </a:rPr>
              <a:t>日本人注重协作。</a:t>
            </a:r>
          </a:p>
        </p:txBody>
      </p:sp>
      <p:sp>
        <p:nvSpPr>
          <p:cNvPr id="6" name="矩形 5"/>
          <p:cNvSpPr/>
          <p:nvPr/>
        </p:nvSpPr>
        <p:spPr>
          <a:xfrm>
            <a:off x="5027668" y="4001724"/>
            <a:ext cx="2214880" cy="1938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华文黑体" pitchFamily="2" charset="-122"/>
                <a:sym typeface="+mn-ea"/>
              </a:rPr>
              <a:t>适当的竞争</a:t>
            </a:r>
            <a:endParaRPr lang="en-US" altLang="zh-CN" sz="2000" b="1" dirty="0">
              <a:solidFill>
                <a:schemeClr val="accent1">
                  <a:lumMod val="75000"/>
                </a:schemeClr>
              </a:solidFill>
              <a:latin typeface="+mn-ea"/>
              <a:cs typeface="华文黑体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+mn-ea"/>
              </a:rPr>
              <a:t>打造竞争型团队</a:t>
            </a: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+mn-ea"/>
              </a:rPr>
              <a:t>热心、真心传帮带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华文黑体" pitchFamily="2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华文黑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658675" y="1836146"/>
            <a:ext cx="4059315" cy="1249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      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打造创新型高水平团队 </a:t>
            </a:r>
          </a:p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领导者的修为和水平往往就昭示着组织的水平</a:t>
            </a:r>
          </a:p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提升自身修为，用创新开放的理念管理团队，从而出色的完成工作</a:t>
            </a:r>
          </a:p>
        </p:txBody>
      </p:sp>
      <p:sp>
        <p:nvSpPr>
          <p:cNvPr id="8" name="矩形 7"/>
          <p:cNvSpPr/>
          <p:nvPr/>
        </p:nvSpPr>
        <p:spPr>
          <a:xfrm>
            <a:off x="9523730" y="4413885"/>
            <a:ext cx="2440940" cy="1650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华文黑体" pitchFamily="2" charset="-122"/>
              </a:rPr>
              <a:t>       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华文黑体" pitchFamily="2" charset="-122"/>
              </a:rPr>
              <a:t>学会做对事</a:t>
            </a:r>
          </a:p>
          <a:p>
            <a:pPr algn="just">
              <a:lnSpc>
                <a:spcPct val="130000"/>
              </a:lnSpc>
            </a:pPr>
            <a:r>
              <a:rPr lang="zh-CN" altLang="en-US" sz="1600" b="1" dirty="0">
                <a:solidFill>
                  <a:srgbClr val="FF0000"/>
                </a:solidFill>
                <a:latin typeface="+mn-ea"/>
              </a:rPr>
              <a:t>指令层：做正确的事</a:t>
            </a:r>
          </a:p>
          <a:p>
            <a:pPr algn="just">
              <a:lnSpc>
                <a:spcPct val="130000"/>
              </a:lnSpc>
            </a:pPr>
            <a:r>
              <a:rPr lang="zh-CN" altLang="en-US" sz="1600" b="1" dirty="0">
                <a:solidFill>
                  <a:srgbClr val="FF0000"/>
                </a:solidFill>
                <a:latin typeface="+mn-ea"/>
              </a:rPr>
              <a:t>执行层：正确的做事</a:t>
            </a:r>
          </a:p>
          <a:p>
            <a:pPr algn="just">
              <a:lnSpc>
                <a:spcPct val="130000"/>
              </a:lnSpc>
            </a:pPr>
            <a:r>
              <a:rPr lang="zh-CN" altLang="en-US" sz="1400" b="1" dirty="0">
                <a:solidFill>
                  <a:schemeClr val="tx1"/>
                </a:solidFill>
                <a:latin typeface="+mn-ea"/>
              </a:rPr>
              <a:t>（</a:t>
            </a:r>
            <a:r>
              <a:rPr lang="zh-CN" altLang="en-US" sz="1400" dirty="0">
                <a:solidFill>
                  <a:schemeClr val="tx1"/>
                </a:solidFill>
                <a:latin typeface="+mn-ea"/>
              </a:rPr>
              <a:t>拔苗助长的故事）</a:t>
            </a:r>
            <a:endParaRPr lang="zh-CN" altLang="en-US" sz="1200" dirty="0">
              <a:solidFill>
                <a:schemeClr val="tx1"/>
              </a:solidFill>
              <a:latin typeface="+mn-ea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1600" b="1" dirty="0">
                <a:solidFill>
                  <a:srgbClr val="FF0000"/>
                </a:solidFill>
                <a:latin typeface="+mn-ea"/>
              </a:rPr>
              <a:t>操作层：把事情做正确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0" y="88489"/>
            <a:ext cx="12211078" cy="1063159"/>
            <a:chOff x="0" y="88489"/>
            <a:chExt cx="12211078" cy="1063159"/>
          </a:xfrm>
        </p:grpSpPr>
        <p:grpSp>
          <p:nvGrpSpPr>
            <p:cNvPr id="32" name="组合 31"/>
            <p:cNvGrpSpPr/>
            <p:nvPr/>
          </p:nvGrpSpPr>
          <p:grpSpPr>
            <a:xfrm>
              <a:off x="1445937" y="88489"/>
              <a:ext cx="9906236" cy="553998"/>
              <a:chOff x="-4738321" y="-129176"/>
              <a:chExt cx="9660329" cy="549691"/>
            </a:xfrm>
          </p:grpSpPr>
          <p:sp>
            <p:nvSpPr>
              <p:cNvPr id="33" name="Text Box 7"/>
              <p:cNvSpPr txBox="1">
                <a:spLocks noChangeArrowheads="1"/>
              </p:cNvSpPr>
              <p:nvPr/>
            </p:nvSpPr>
            <p:spPr bwMode="auto">
              <a:xfrm>
                <a:off x="-369298" y="144166"/>
                <a:ext cx="5291306" cy="21412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46078" tIns="23040" rIns="46078" bIns="23040">
                <a:spAutoFit/>
              </a:bodyPr>
              <a:lstStyle/>
              <a:p>
                <a:pPr defTabSz="1096645"/>
                <a:r>
                  <a:rPr lang="en-US" sz="1100" b="1" spc="300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en Sans" pitchFamily="34" charset="0"/>
                  </a:rPr>
                  <a:t>HOW TO BUILD A HIGHEFFICIENT TEAM</a:t>
                </a:r>
                <a:endParaRPr lang="en-CA" sz="1100" b="1" spc="300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endParaRPr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-4738321" y="-129176"/>
                <a:ext cx="4487240" cy="5496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1096645"/>
                <a:r>
                  <a:rPr lang="zh-CN" altLang="en-US" sz="3000" b="1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en Sans" pitchFamily="34" charset="0"/>
                  </a:rPr>
                  <a:t>如何打造一支高效的团队</a:t>
                </a:r>
                <a:endParaRPr lang="en-CA" altLang="zh-CN" sz="3000" b="1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endParaRPr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0" y="368058"/>
              <a:ext cx="12211078" cy="783590"/>
              <a:chOff x="0" y="368058"/>
              <a:chExt cx="12211078" cy="783590"/>
            </a:xfrm>
          </p:grpSpPr>
          <p:sp>
            <p:nvSpPr>
              <p:cNvPr id="36" name="矩形 35"/>
              <p:cNvSpPr/>
              <p:nvPr/>
            </p:nvSpPr>
            <p:spPr>
              <a:xfrm>
                <a:off x="1519078" y="679927"/>
                <a:ext cx="10692000" cy="144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0" y="677832"/>
                <a:ext cx="828000" cy="144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940207" y="368058"/>
                <a:ext cx="552780" cy="783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500" b="1" spc="408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en Sans" pitchFamily="34" charset="0"/>
                  </a:rPr>
                  <a:t>2</a:t>
                </a:r>
                <a:endParaRPr lang="en-US" sz="450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1311845" y="2637285"/>
            <a:ext cx="662952" cy="662952"/>
            <a:chOff x="1311845" y="2637285"/>
            <a:chExt cx="662952" cy="662952"/>
          </a:xfrm>
        </p:grpSpPr>
        <p:sp>
          <p:nvSpPr>
            <p:cNvPr id="10" name="椭圆 9"/>
            <p:cNvSpPr/>
            <p:nvPr/>
          </p:nvSpPr>
          <p:spPr>
            <a:xfrm>
              <a:off x="1311845" y="2637285"/>
              <a:ext cx="662952" cy="6629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accent1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1481292" y="2788245"/>
              <a:ext cx="34336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+mn-ea"/>
                  <a:cs typeface="华文黑体" pitchFamily="2" charset="-122"/>
                </a:rPr>
                <a:t>1</a:t>
              </a:r>
              <a:endParaRPr lang="zh-CN" altLang="en-US" sz="2000" dirty="0">
                <a:solidFill>
                  <a:schemeClr val="accent1">
                    <a:lumMod val="7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0213333" y="3760832"/>
            <a:ext cx="662952" cy="662952"/>
            <a:chOff x="10213333" y="3760832"/>
            <a:chExt cx="662952" cy="662952"/>
          </a:xfrm>
        </p:grpSpPr>
        <p:sp>
          <p:nvSpPr>
            <p:cNvPr id="25" name="椭圆 24"/>
            <p:cNvSpPr/>
            <p:nvPr/>
          </p:nvSpPr>
          <p:spPr>
            <a:xfrm>
              <a:off x="10213333" y="3760832"/>
              <a:ext cx="662952" cy="6629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accent1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10374626" y="3930778"/>
              <a:ext cx="34336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+mn-ea"/>
                  <a:cs typeface="华文黑体" pitchFamily="2" charset="-122"/>
                </a:rPr>
                <a:t>5</a:t>
              </a:r>
              <a:endParaRPr lang="zh-CN" altLang="en-US" sz="2000" dirty="0">
                <a:solidFill>
                  <a:schemeClr val="accent1">
                    <a:lumMod val="7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983388" y="3838918"/>
            <a:ext cx="662952" cy="662952"/>
            <a:chOff x="7983388" y="3838918"/>
            <a:chExt cx="662952" cy="662952"/>
          </a:xfrm>
        </p:grpSpPr>
        <p:sp>
          <p:nvSpPr>
            <p:cNvPr id="22" name="椭圆 21"/>
            <p:cNvSpPr/>
            <p:nvPr/>
          </p:nvSpPr>
          <p:spPr>
            <a:xfrm>
              <a:off x="7983388" y="3838918"/>
              <a:ext cx="662952" cy="6629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8141198" y="3992880"/>
              <a:ext cx="27128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+mn-ea"/>
                  <a:cs typeface="华文黑体" pitchFamily="2" charset="-122"/>
                </a:rPr>
                <a:t>4</a:t>
              </a:r>
              <a:endParaRPr lang="zh-CN" altLang="en-US" sz="2000" dirty="0">
                <a:solidFill>
                  <a:schemeClr val="accent1">
                    <a:lumMod val="7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853822" y="3243186"/>
            <a:ext cx="662952" cy="662952"/>
            <a:chOff x="5853822" y="3243186"/>
            <a:chExt cx="662952" cy="662952"/>
          </a:xfrm>
        </p:grpSpPr>
        <p:sp>
          <p:nvSpPr>
            <p:cNvPr id="16" name="椭圆 15"/>
            <p:cNvSpPr/>
            <p:nvPr/>
          </p:nvSpPr>
          <p:spPr>
            <a:xfrm>
              <a:off x="5853822" y="3243186"/>
              <a:ext cx="662952" cy="6629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accent1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6021656" y="3415040"/>
              <a:ext cx="34336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+mn-ea"/>
                  <a:cs typeface="华文黑体" pitchFamily="2" charset="-122"/>
                </a:rPr>
                <a:t>3</a:t>
              </a:r>
              <a:endParaRPr lang="zh-CN" altLang="en-US" sz="2000" dirty="0">
                <a:solidFill>
                  <a:schemeClr val="accent1">
                    <a:lumMod val="7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578247" y="2733237"/>
            <a:ext cx="662952" cy="662952"/>
            <a:chOff x="3578247" y="2733237"/>
            <a:chExt cx="662952" cy="662952"/>
          </a:xfrm>
        </p:grpSpPr>
        <p:sp>
          <p:nvSpPr>
            <p:cNvPr id="13" name="椭圆 12"/>
            <p:cNvSpPr/>
            <p:nvPr/>
          </p:nvSpPr>
          <p:spPr>
            <a:xfrm>
              <a:off x="3578247" y="2733237"/>
              <a:ext cx="662952" cy="6629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accent1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3753004" y="2880047"/>
              <a:ext cx="34336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+mn-ea"/>
                  <a:cs typeface="华文黑体" pitchFamily="2" charset="-122"/>
                </a:rPr>
                <a:t>2</a:t>
              </a:r>
              <a:endParaRPr lang="zh-CN" altLang="en-US" sz="2000" dirty="0">
                <a:solidFill>
                  <a:schemeClr val="accent1">
                    <a:lumMod val="75000"/>
                  </a:schemeClr>
                </a:solidFill>
                <a:latin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checker/>
      </p:transition>
    </mc:Choice>
    <mc:Fallback xmlns="">
      <p:transition spd="slow" advTm="0">
        <p:checker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1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" presetClass="entr" presetSubtype="1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1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2" presetClass="entr" presetSubtype="4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4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4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6" presetID="2" presetClass="entr" presetSubtype="1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4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4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  <p:bldP spid="4" grpId="0"/>
          <p:bldP spid="5" grpId="0"/>
          <p:bldP spid="6" grpId="0"/>
          <p:bldP spid="7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6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  <p:bldP spid="4" grpId="0"/>
          <p:bldP spid="5" grpId="0"/>
          <p:bldP spid="6" grpId="0"/>
          <p:bldP spid="7" grpId="0"/>
          <p:bldP spid="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196397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69925" y="1146175"/>
            <a:ext cx="10850880" cy="4317365"/>
            <a:chOff x="669924" y="1146188"/>
            <a:chExt cx="10850564" cy="4997437"/>
          </a:xfrm>
        </p:grpSpPr>
        <p:sp>
          <p:nvSpPr>
            <p:cNvPr id="82" name="íṥľíďè"/>
            <p:cNvSpPr/>
            <p:nvPr/>
          </p:nvSpPr>
          <p:spPr bwMode="auto">
            <a:xfrm rot="16200000">
              <a:off x="3906187" y="-1470676"/>
              <a:ext cx="4379625" cy="10848976"/>
            </a:xfrm>
            <a:prstGeom prst="rightArrow">
              <a:avLst>
                <a:gd name="adj1" fmla="val 68315"/>
                <a:gd name="adj2" fmla="val 52141"/>
              </a:avLst>
            </a:prstGeom>
            <a:blipFill dpi="0" rotWithShape="1">
              <a:blip r:embed="rId4"/>
              <a:srcRect/>
              <a:stretch>
                <a:fillRect l="-136180" r="-135392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83" name="ïṣḻidé"/>
            <p:cNvSpPr/>
            <p:nvPr/>
          </p:nvSpPr>
          <p:spPr bwMode="blackWhite">
            <a:xfrm>
              <a:off x="4476000" y="1146188"/>
              <a:ext cx="3240000" cy="1235622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dir="54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normAutofit/>
            </a:bodyPr>
            <a:lstStyle>
              <a:lvl1pPr>
                <a:defRPr sz="1300" b="1">
                  <a:solidFill>
                    <a:srgbClr val="000000"/>
                  </a:solidFill>
                </a:defRPr>
              </a:lvl1pPr>
              <a:lvl2pPr marL="742950" indent="-285750">
                <a:defRPr sz="1300" b="1">
                  <a:solidFill>
                    <a:srgbClr val="000000"/>
                  </a:solidFill>
                </a:defRPr>
              </a:lvl2pPr>
              <a:lvl3pPr marL="1143000" indent="-228600">
                <a:defRPr sz="1300" b="1">
                  <a:solidFill>
                    <a:srgbClr val="000000"/>
                  </a:solidFill>
                </a:defRPr>
              </a:lvl3pPr>
              <a:lvl4pPr marL="1600200" indent="-228600">
                <a:defRPr sz="1300" b="1">
                  <a:solidFill>
                    <a:srgbClr val="000000"/>
                  </a:solidFill>
                </a:defRPr>
              </a:lvl4pPr>
              <a:lvl5pPr marL="2057400" indent="-228600">
                <a:defRPr sz="1300" b="1">
                  <a:solidFill>
                    <a:srgbClr val="000000"/>
                  </a:solidFill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84" name="ïṩlidé"/>
            <p:cNvSpPr/>
            <p:nvPr/>
          </p:nvSpPr>
          <p:spPr bwMode="auto">
            <a:xfrm>
              <a:off x="669924" y="4014000"/>
              <a:ext cx="1730332" cy="2129625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US" altLang="zh-CN" sz="1200" dirty="0"/>
            </a:p>
          </p:txBody>
        </p:sp>
        <p:sp>
          <p:nvSpPr>
            <p:cNvPr id="85" name="iṩḷíḋê"/>
            <p:cNvSpPr/>
            <p:nvPr/>
          </p:nvSpPr>
          <p:spPr bwMode="auto">
            <a:xfrm>
              <a:off x="2493654" y="4014000"/>
              <a:ext cx="1730332" cy="2129625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en-US" altLang="zh-CN" sz="1200" dirty="0"/>
            </a:p>
          </p:txBody>
        </p:sp>
        <p:sp>
          <p:nvSpPr>
            <p:cNvPr id="86" name="iSḷîḋé"/>
            <p:cNvSpPr/>
            <p:nvPr/>
          </p:nvSpPr>
          <p:spPr bwMode="auto">
            <a:xfrm>
              <a:off x="4317383" y="4014000"/>
              <a:ext cx="1730332" cy="2129625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en-US" altLang="zh-CN" sz="1200" dirty="0"/>
            </a:p>
          </p:txBody>
        </p:sp>
        <p:sp>
          <p:nvSpPr>
            <p:cNvPr id="87" name="ïṣ1íďè"/>
            <p:cNvSpPr/>
            <p:nvPr/>
          </p:nvSpPr>
          <p:spPr bwMode="auto">
            <a:xfrm>
              <a:off x="6141112" y="4014000"/>
              <a:ext cx="1730332" cy="2129625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en-US" altLang="zh-CN" sz="1200" dirty="0"/>
            </a:p>
          </p:txBody>
        </p:sp>
        <p:sp>
          <p:nvSpPr>
            <p:cNvPr id="88" name="ïṡ1idè"/>
            <p:cNvSpPr/>
            <p:nvPr/>
          </p:nvSpPr>
          <p:spPr bwMode="auto">
            <a:xfrm>
              <a:off x="7964841" y="4014000"/>
              <a:ext cx="1730332" cy="2129625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en-US" altLang="zh-CN" sz="1200" dirty="0"/>
            </a:p>
          </p:txBody>
        </p:sp>
        <p:sp>
          <p:nvSpPr>
            <p:cNvPr id="89" name="íṩ1ïdê"/>
            <p:cNvSpPr/>
            <p:nvPr/>
          </p:nvSpPr>
          <p:spPr bwMode="auto">
            <a:xfrm>
              <a:off x="9788569" y="4014000"/>
              <a:ext cx="1730332" cy="2129625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en-US" altLang="zh-CN" sz="1200" dirty="0"/>
            </a:p>
          </p:txBody>
        </p:sp>
        <p:sp>
          <p:nvSpPr>
            <p:cNvPr id="90" name="ísḷidè"/>
            <p:cNvSpPr/>
            <p:nvPr/>
          </p:nvSpPr>
          <p:spPr>
            <a:xfrm>
              <a:off x="1299292" y="3778200"/>
              <a:ext cx="471596" cy="4716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900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en-US" altLang="zh-CN" sz="1400" b="1" dirty="0">
                  <a:solidFill>
                    <a:schemeClr val="bg1"/>
                  </a:solidFill>
                </a:rPr>
                <a:t>100%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1" name="ïšlîḋê"/>
            <p:cNvSpPr/>
            <p:nvPr/>
          </p:nvSpPr>
          <p:spPr>
            <a:xfrm>
              <a:off x="3123022" y="3778200"/>
              <a:ext cx="471596" cy="4716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900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en-US" altLang="zh-CN" sz="1400" b="1" dirty="0" smtClean="0">
                  <a:solidFill>
                    <a:schemeClr val="bg1"/>
                  </a:solidFill>
                </a:rPr>
                <a:t>100%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2" name="î$ľíḋè"/>
            <p:cNvSpPr/>
            <p:nvPr/>
          </p:nvSpPr>
          <p:spPr>
            <a:xfrm>
              <a:off x="4946752" y="3778200"/>
              <a:ext cx="471596" cy="4716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900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en-US" altLang="zh-CN" sz="1400" b="1" dirty="0" smtClean="0">
                  <a:solidFill>
                    <a:schemeClr val="bg1"/>
                  </a:solidFill>
                </a:rPr>
                <a:t>100</a:t>
              </a:r>
              <a:r>
                <a:rPr lang="en-US" altLang="zh-CN" sz="1400" b="1" dirty="0" smtClean="0">
                  <a:solidFill>
                    <a:schemeClr val="bg1"/>
                  </a:solidFill>
                </a:rPr>
                <a:t>%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3" name="îṩļïḋé"/>
            <p:cNvSpPr/>
            <p:nvPr/>
          </p:nvSpPr>
          <p:spPr>
            <a:xfrm>
              <a:off x="6770482" y="3778200"/>
              <a:ext cx="471596" cy="4716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900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en-US" altLang="zh-CN" sz="1400" b="1" dirty="0" smtClean="0">
                  <a:solidFill>
                    <a:schemeClr val="bg1"/>
                  </a:solidFill>
                </a:rPr>
                <a:t>100</a:t>
              </a:r>
              <a:r>
                <a:rPr lang="en-US" altLang="zh-CN" sz="1400" b="1" dirty="0" smtClean="0">
                  <a:solidFill>
                    <a:schemeClr val="bg1"/>
                  </a:solidFill>
                </a:rPr>
                <a:t>%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4" name="îSľíďê"/>
            <p:cNvSpPr/>
            <p:nvPr/>
          </p:nvSpPr>
          <p:spPr>
            <a:xfrm>
              <a:off x="8594212" y="3778200"/>
              <a:ext cx="471596" cy="4716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900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en-US" altLang="zh-CN" sz="1400" b="1" dirty="0" smtClean="0">
                  <a:solidFill>
                    <a:schemeClr val="bg1"/>
                  </a:solidFill>
                </a:rPr>
                <a:t>100</a:t>
              </a:r>
              <a:r>
                <a:rPr lang="en-US" altLang="zh-CN" sz="1400" b="1" dirty="0" smtClean="0">
                  <a:solidFill>
                    <a:schemeClr val="bg1"/>
                  </a:solidFill>
                </a:rPr>
                <a:t>%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5" name="îśḻïḍe"/>
            <p:cNvSpPr/>
            <p:nvPr/>
          </p:nvSpPr>
          <p:spPr>
            <a:xfrm>
              <a:off x="10417942" y="3778200"/>
              <a:ext cx="471596" cy="4716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900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en-US" altLang="zh-CN" sz="1400" b="1" dirty="0" smtClean="0">
                  <a:solidFill>
                    <a:schemeClr val="bg1"/>
                  </a:solidFill>
                </a:rPr>
                <a:t>100</a:t>
              </a:r>
              <a:r>
                <a:rPr lang="en-US" altLang="zh-CN" sz="1400" b="1" dirty="0" smtClean="0">
                  <a:solidFill>
                    <a:schemeClr val="bg1"/>
                  </a:solidFill>
                </a:rPr>
                <a:t>%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8634094" y="6229668"/>
            <a:ext cx="2886075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27" name="Content Placeholder 2"/>
          <p:cNvSpPr txBox="1"/>
          <p:nvPr/>
        </p:nvSpPr>
        <p:spPr>
          <a:xfrm>
            <a:off x="2469079" y="4395170"/>
            <a:ext cx="1695022" cy="12984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b="1" spc="4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 组织</a:t>
            </a:r>
            <a:endParaRPr lang="en-US" altLang="zh-CN" b="1" spc="400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  <a:p>
            <a:pPr marL="0" indent="0" algn="ctr">
              <a:buNone/>
            </a:pPr>
            <a:endParaRPr lang="en-US" altLang="zh-CN" b="1" spc="400" dirty="0">
              <a:solidFill>
                <a:schemeClr val="accent1"/>
              </a:solidFill>
              <a:latin typeface="+mn-ea"/>
            </a:endParaRPr>
          </a:p>
          <a:p>
            <a:pPr marL="0" indent="0" algn="ctr">
              <a:buNone/>
            </a:pPr>
            <a:endParaRPr lang="en-US" sz="1065" spc="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28" name="Content Placeholder 2"/>
          <p:cNvSpPr txBox="1"/>
          <p:nvPr/>
        </p:nvSpPr>
        <p:spPr>
          <a:xfrm>
            <a:off x="7976012" y="4395170"/>
            <a:ext cx="1730330" cy="12984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b="1" spc="4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目标</a:t>
            </a:r>
            <a:endParaRPr lang="en-US" altLang="zh-CN" b="1" spc="400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  <a:p>
            <a:pPr marL="0" indent="0" algn="ctr">
              <a:buNone/>
            </a:pPr>
            <a:endParaRPr lang="zh-CN" altLang="en-US" b="1" spc="400" dirty="0">
              <a:solidFill>
                <a:schemeClr val="accent1"/>
              </a:solidFill>
              <a:latin typeface="+mn-ea"/>
            </a:endParaRPr>
          </a:p>
          <a:p>
            <a:pPr marL="0" indent="0" algn="ctr">
              <a:buNone/>
            </a:pPr>
            <a:endParaRPr lang="en-US" sz="1065" spc="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48" name="Content Placeholder 2"/>
          <p:cNvSpPr txBox="1"/>
          <p:nvPr/>
        </p:nvSpPr>
        <p:spPr>
          <a:xfrm>
            <a:off x="4235157" y="4395170"/>
            <a:ext cx="1730332" cy="12984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b="1" spc="4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 流程</a:t>
            </a:r>
            <a:endParaRPr lang="en-US" altLang="zh-CN" b="1" spc="400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  <a:p>
            <a:pPr marL="0" indent="0" algn="ctr">
              <a:buNone/>
            </a:pPr>
            <a:endParaRPr lang="zh-CN" altLang="en-US" b="1" spc="400" dirty="0">
              <a:solidFill>
                <a:schemeClr val="accent1"/>
              </a:solidFill>
              <a:latin typeface="+mn-ea"/>
            </a:endParaRPr>
          </a:p>
          <a:p>
            <a:pPr marL="0" indent="0" algn="ctr">
              <a:buNone/>
            </a:pPr>
            <a:endParaRPr lang="en-US" sz="1065" spc="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49" name="Content Placeholder 2"/>
          <p:cNvSpPr txBox="1"/>
          <p:nvPr/>
        </p:nvSpPr>
        <p:spPr>
          <a:xfrm>
            <a:off x="559263" y="4395170"/>
            <a:ext cx="1730332" cy="12984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b="1" spc="4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考核</a:t>
            </a:r>
            <a:endParaRPr lang="en-US" altLang="zh-CN" b="1" spc="400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  <a:p>
            <a:pPr marL="0" indent="0" algn="ctr">
              <a:buNone/>
            </a:pPr>
            <a:endParaRPr lang="zh-CN" altLang="en-US" b="1" spc="400" dirty="0">
              <a:solidFill>
                <a:schemeClr val="accent1"/>
              </a:solidFill>
              <a:latin typeface="+mn-ea"/>
            </a:endParaRPr>
          </a:p>
          <a:p>
            <a:pPr marL="0" indent="0" algn="ctr">
              <a:buNone/>
            </a:pPr>
            <a:endParaRPr lang="en-US" sz="1335" spc="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71" name="Content Placeholder 2"/>
          <p:cNvSpPr txBox="1"/>
          <p:nvPr/>
        </p:nvSpPr>
        <p:spPr>
          <a:xfrm>
            <a:off x="6141111" y="4395170"/>
            <a:ext cx="1752673" cy="12984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b="1" spc="4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人</a:t>
            </a:r>
            <a:endParaRPr lang="en-US" altLang="zh-CN" b="1" spc="400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  <a:p>
            <a:pPr marL="0" indent="0" algn="ctr">
              <a:buNone/>
            </a:pPr>
            <a:endParaRPr lang="zh-CN" altLang="en-US" b="1" spc="400" dirty="0">
              <a:solidFill>
                <a:schemeClr val="accent1"/>
              </a:solidFill>
              <a:latin typeface="+mn-ea"/>
            </a:endParaRPr>
          </a:p>
          <a:p>
            <a:pPr marL="0" indent="0" algn="ctr">
              <a:buNone/>
            </a:pPr>
            <a:endParaRPr lang="en-US" sz="1065" spc="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0" y="88489"/>
            <a:ext cx="12211078" cy="1063159"/>
            <a:chOff x="0" y="88489"/>
            <a:chExt cx="12211078" cy="1063159"/>
          </a:xfrm>
        </p:grpSpPr>
        <p:grpSp>
          <p:nvGrpSpPr>
            <p:cNvPr id="3" name="组合 2"/>
            <p:cNvGrpSpPr/>
            <p:nvPr/>
          </p:nvGrpSpPr>
          <p:grpSpPr>
            <a:xfrm>
              <a:off x="1445937" y="88489"/>
              <a:ext cx="9906236" cy="553998"/>
              <a:chOff x="-4738321" y="-129176"/>
              <a:chExt cx="9660329" cy="549691"/>
            </a:xfrm>
          </p:grpSpPr>
          <p:sp>
            <p:nvSpPr>
              <p:cNvPr id="4" name="Text Box 7"/>
              <p:cNvSpPr txBox="1">
                <a:spLocks noChangeArrowheads="1"/>
              </p:cNvSpPr>
              <p:nvPr/>
            </p:nvSpPr>
            <p:spPr bwMode="auto">
              <a:xfrm>
                <a:off x="-369298" y="144166"/>
                <a:ext cx="5291306" cy="21412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46078" tIns="23040" rIns="46078" bIns="23040">
                <a:spAutoFit/>
              </a:bodyPr>
              <a:lstStyle/>
              <a:p>
                <a:pPr defTabSz="1096645"/>
                <a:r>
                  <a:rPr lang="en-US" sz="1100" b="1" spc="300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en Sans" pitchFamily="34" charset="0"/>
                  </a:rPr>
                  <a:t>HOW TO BUILD A HIGHEFFICIENT TEAM</a:t>
                </a:r>
                <a:endParaRPr lang="en-CA" sz="1100" b="1" spc="300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endParaRPr>
              </a:p>
            </p:txBody>
          </p:sp>
          <p:sp>
            <p:nvSpPr>
              <p:cNvPr id="5" name="矩形 4"/>
              <p:cNvSpPr/>
              <p:nvPr/>
            </p:nvSpPr>
            <p:spPr>
              <a:xfrm>
                <a:off x="-4738321" y="-129176"/>
                <a:ext cx="4487240" cy="5496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1096645"/>
                <a:r>
                  <a:rPr lang="zh-CN" altLang="en-US" sz="3000" b="1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en Sans" pitchFamily="34" charset="0"/>
                  </a:rPr>
                  <a:t>如何打造一支高效的团队</a:t>
                </a:r>
                <a:endParaRPr lang="en-CA" altLang="zh-CN" sz="3000" b="1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endParaRPr>
              </a:p>
            </p:txBody>
          </p:sp>
        </p:grpSp>
        <p:grpSp>
          <p:nvGrpSpPr>
            <p:cNvPr id="76" name="组合 75"/>
            <p:cNvGrpSpPr/>
            <p:nvPr/>
          </p:nvGrpSpPr>
          <p:grpSpPr>
            <a:xfrm>
              <a:off x="0" y="368058"/>
              <a:ext cx="12211078" cy="783590"/>
              <a:chOff x="0" y="368058"/>
              <a:chExt cx="12211078" cy="783590"/>
            </a:xfrm>
          </p:grpSpPr>
          <p:sp>
            <p:nvSpPr>
              <p:cNvPr id="77" name="矩形 76"/>
              <p:cNvSpPr/>
              <p:nvPr/>
            </p:nvSpPr>
            <p:spPr>
              <a:xfrm>
                <a:off x="1519078" y="679927"/>
                <a:ext cx="10692000" cy="144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矩形 77"/>
              <p:cNvSpPr/>
              <p:nvPr/>
            </p:nvSpPr>
            <p:spPr>
              <a:xfrm>
                <a:off x="0" y="677832"/>
                <a:ext cx="828000" cy="144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矩形 78"/>
              <p:cNvSpPr/>
              <p:nvPr/>
            </p:nvSpPr>
            <p:spPr>
              <a:xfrm>
                <a:off x="940207" y="368058"/>
                <a:ext cx="552780" cy="783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500" b="1" spc="408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Open Sans" pitchFamily="34" charset="0"/>
                  </a:rPr>
                  <a:t>2</a:t>
                </a:r>
                <a:endParaRPr lang="en-US" sz="450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72" name="Content Placeholder 2"/>
          <p:cNvSpPr txBox="1"/>
          <p:nvPr/>
        </p:nvSpPr>
        <p:spPr>
          <a:xfrm>
            <a:off x="9788570" y="4395170"/>
            <a:ext cx="1814146" cy="12984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b="1" spc="4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激励</a:t>
            </a:r>
            <a:endParaRPr lang="en-US" altLang="zh-CN" b="1" spc="400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  <a:p>
            <a:pPr marL="0" indent="0" algn="ctr">
              <a:buNone/>
            </a:pPr>
            <a:endParaRPr lang="zh-CN" altLang="en-US" b="1" spc="400" dirty="0">
              <a:solidFill>
                <a:schemeClr val="accent1"/>
              </a:solidFill>
              <a:latin typeface="+mn-ea"/>
            </a:endParaRPr>
          </a:p>
          <a:p>
            <a:pPr marL="0" indent="0" algn="ctr">
              <a:buNone/>
            </a:pPr>
            <a:endParaRPr lang="en-US" sz="1335" spc="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4444395" y="1454102"/>
            <a:ext cx="33934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b="1" spc="600" dirty="0">
                <a:solidFill>
                  <a:schemeClr val="accent1">
                    <a:lumMod val="75000"/>
                  </a:schemeClr>
                </a:solidFill>
                <a:latin typeface="造字工房悦黑演示版常规体" pitchFamily="50" charset="-122"/>
                <a:ea typeface="造字工房悦黑演示版常规体" pitchFamily="50" charset="-122"/>
              </a:rPr>
              <a:t>管理六要素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checker/>
      </p:transition>
    </mc:Choice>
    <mc:Fallback xmlns="">
      <p:transition spd="slow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48" grpId="0"/>
      <p:bldP spid="49" grpId="0"/>
      <p:bldP spid="71" grpId="0"/>
      <p:bldP spid="72" grpId="0"/>
      <p:bldP spid="9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Name&quot;:&quot;正常&quot;,&quot;HeaderHeight&quot;:15.0,&quot;TopMargin&quot;:0.0,&quot;FooterHeight&quot;:9.0,&quot;BottomMargin&quot;:0.0,&quot;SideMargin&quot;:5.5,&quot;IntervalMargin&quot;:1.5,&quot;Id&quot;:&quot;GuidesStyle_Normal&quot;}"/>
  <p:tag name="ISLIDE.THEME" val="717a22b7-3976-409a-a111-595a184d472a"/>
  <p:tag name="ISPRING_PRESENTATION_TITLE" val="蓝色简约企业团队建设动态PPT模板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19639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  <p:tag name="PAMAINTYPE" val="4"/>
  <p:tag name="PATYPE" val="159"/>
  <p:tag name="PASUBTYPE" val="162"/>
  <p:tag name="RESOURCELIBID_SHAPE" val="538926"/>
  <p:tag name="RESOURCELIB_SHAPETYPE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  <p:tag name="PAMAINTYPE" val="4"/>
  <p:tag name="PATYPE" val="163"/>
  <p:tag name="PASUBTYPE" val="164"/>
  <p:tag name="RESOURCELIBID_SHAPE" val="285092"/>
  <p:tag name="RESOURCELIB_SHAPETYPE" val="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  <p:tag name="PAMAINTYPE" val="4"/>
  <p:tag name="PATYPE" val="176"/>
  <p:tag name="PASUBTYPE" val="181"/>
  <p:tag name="RESOURCELIBID_SHAPE" val="282534"/>
  <p:tag name="RESOURCELIB_SHAPETYPE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heme/theme1.xml><?xml version="1.0" encoding="utf-8"?>
<a:theme xmlns:a="http://schemas.openxmlformats.org/drawingml/2006/main" name="毕业主题1">
  <a:themeElements>
    <a:clrScheme name="自定义 5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188D4"/>
      </a:accent1>
      <a:accent2>
        <a:srgbClr val="0CB4FF"/>
      </a:accent2>
      <a:accent3>
        <a:srgbClr val="92DC14"/>
      </a:accent3>
      <a:accent4>
        <a:srgbClr val="FA9C11"/>
      </a:accent4>
      <a:accent5>
        <a:srgbClr val="CE6FEC"/>
      </a:accent5>
      <a:accent6>
        <a:srgbClr val="84ADD4"/>
      </a:accent6>
      <a:hlink>
        <a:srgbClr val="4472C4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5">
    <a:dk1>
      <a:srgbClr val="000000"/>
    </a:dk1>
    <a:lt1>
      <a:srgbClr val="FFFFFF"/>
    </a:lt1>
    <a:dk2>
      <a:srgbClr val="768395"/>
    </a:dk2>
    <a:lt2>
      <a:srgbClr val="F0F0F0"/>
    </a:lt2>
    <a:accent1>
      <a:srgbClr val="0188D4"/>
    </a:accent1>
    <a:accent2>
      <a:srgbClr val="0CB4FF"/>
    </a:accent2>
    <a:accent3>
      <a:srgbClr val="92DC14"/>
    </a:accent3>
    <a:accent4>
      <a:srgbClr val="FA9C11"/>
    </a:accent4>
    <a:accent5>
      <a:srgbClr val="CE6FEC"/>
    </a:accent5>
    <a:accent6>
      <a:srgbClr val="84ADD4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5">
    <a:dk1>
      <a:srgbClr val="000000"/>
    </a:dk1>
    <a:lt1>
      <a:srgbClr val="FFFFFF"/>
    </a:lt1>
    <a:dk2>
      <a:srgbClr val="768395"/>
    </a:dk2>
    <a:lt2>
      <a:srgbClr val="F0F0F0"/>
    </a:lt2>
    <a:accent1>
      <a:srgbClr val="0188D4"/>
    </a:accent1>
    <a:accent2>
      <a:srgbClr val="0CB4FF"/>
    </a:accent2>
    <a:accent3>
      <a:srgbClr val="92DC14"/>
    </a:accent3>
    <a:accent4>
      <a:srgbClr val="FA9C11"/>
    </a:accent4>
    <a:accent5>
      <a:srgbClr val="CE6FEC"/>
    </a:accent5>
    <a:accent6>
      <a:srgbClr val="84ADD4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17</TotalTime>
  <Words>1625</Words>
  <Application>Microsoft Office PowerPoint</Application>
  <PresentationFormat>宽屏</PresentationFormat>
  <Paragraphs>273</Paragraphs>
  <Slides>23</Slides>
  <Notes>23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6" baseType="lpstr">
      <vt:lpstr>Avant GardeBook</vt:lpstr>
      <vt:lpstr>Lato Bold</vt:lpstr>
      <vt:lpstr>Lato Regular</vt:lpstr>
      <vt:lpstr>Open Sans</vt:lpstr>
      <vt:lpstr>黑体</vt:lpstr>
      <vt:lpstr>华文黑体</vt:lpstr>
      <vt:lpstr>宋体</vt:lpstr>
      <vt:lpstr>微软雅黑</vt:lpstr>
      <vt:lpstr>造字工房悦黑演示版常规体</vt:lpstr>
      <vt:lpstr>Arial</vt:lpstr>
      <vt:lpstr>Calibri</vt:lpstr>
      <vt:lpstr>Impact</vt:lpstr>
      <vt:lpstr>毕业主题1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iSlide</Manager>
  <Company>iSlide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蓝色简约企业团队建设动态PPT模板</dc:title>
  <dc:creator>后青春 孙纬玲</dc:creator>
  <cp:lastModifiedBy>Mr.Chen</cp:lastModifiedBy>
  <cp:revision>75</cp:revision>
  <cp:lastPrinted>2018-02-05T16:00:00Z</cp:lastPrinted>
  <dcterms:created xsi:type="dcterms:W3CDTF">2018-02-05T16:00:00Z</dcterms:created>
  <dcterms:modified xsi:type="dcterms:W3CDTF">2019-08-22T00:58:55Z</dcterms:modified>
  <cp:category>oral defense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717a22b7-3976-409a-a111-595a184d472a</vt:lpwstr>
  </property>
  <property fmtid="{D5CDD505-2E9C-101B-9397-08002B2CF9AE}" pid="3" name="KSOProductBuildVer">
    <vt:lpwstr>2052-11.1.0.8806</vt:lpwstr>
  </property>
</Properties>
</file>